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57" y="12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lyn\Documents\Books\Physics%20of%20Computing\Experiments\xfer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step</c:v>
                </c:pt>
              </c:strCache>
            </c:strRef>
          </c:tx>
          <c:spPr>
            <a:ln w="19050" cap="rnd">
              <a:solidFill>
                <a:schemeClr val="accent1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Sheet1!$A$2:$A$90</c:f>
              <c:numCache>
                <c:formatCode>0.00E+00</c:formatCode>
                <c:ptCount val="89"/>
                <c:pt idx="0">
                  <c:v>0</c:v>
                </c:pt>
                <c:pt idx="1">
                  <c:v>9.9999999999999998E-17</c:v>
                </c:pt>
                <c:pt idx="2">
                  <c:v>2E-16</c:v>
                </c:pt>
                <c:pt idx="3">
                  <c:v>3.9999557565600001E-16</c:v>
                </c:pt>
                <c:pt idx="4">
                  <c:v>7.9998672696790001E-16</c:v>
                </c:pt>
                <c:pt idx="5">
                  <c:v>1.599969029592E-15</c:v>
                </c:pt>
                <c:pt idx="6">
                  <c:v>3.1999336348400001E-15</c:v>
                </c:pt>
                <c:pt idx="7">
                  <c:v>6.3998628453350001E-15</c:v>
                </c:pt>
                <c:pt idx="8">
                  <c:v>1.000000024E-14</c:v>
                </c:pt>
                <c:pt idx="9">
                  <c:v>1.06399860821E-14</c:v>
                </c:pt>
                <c:pt idx="10">
                  <c:v>1.192002882057E-14</c:v>
                </c:pt>
                <c:pt idx="11">
                  <c:v>1.4480114297509999E-14</c:v>
                </c:pt>
                <c:pt idx="12">
                  <c:v>1.9600285251400001E-14</c:v>
                </c:pt>
                <c:pt idx="13">
                  <c:v>2.9840627159179998E-14</c:v>
                </c:pt>
                <c:pt idx="14">
                  <c:v>5.032131097473E-14</c:v>
                </c:pt>
                <c:pt idx="15">
                  <c:v>9.1282678605819996E-14</c:v>
                </c:pt>
                <c:pt idx="16">
                  <c:v>1.73205413868E-13</c:v>
                </c:pt>
                <c:pt idx="17">
                  <c:v>3.3705088439239999E-13</c:v>
                </c:pt>
                <c:pt idx="18">
                  <c:v>6.6474182544119998E-13</c:v>
                </c:pt>
                <c:pt idx="19">
                  <c:v>1.320123707539E-12</c:v>
                </c:pt>
                <c:pt idx="20">
                  <c:v>2.6308874717339998E-12</c:v>
                </c:pt>
                <c:pt idx="21">
                  <c:v>5.030862090772E-12</c:v>
                </c:pt>
                <c:pt idx="22">
                  <c:v>7.4308367098110006E-12</c:v>
                </c:pt>
                <c:pt idx="23">
                  <c:v>9.8308113288489996E-12</c:v>
                </c:pt>
                <c:pt idx="24">
                  <c:v>1.223078594789E-11</c:v>
                </c:pt>
                <c:pt idx="25">
                  <c:v>1.4630760566929999E-11</c:v>
                </c:pt>
                <c:pt idx="26">
                  <c:v>1.7030735185960001E-11</c:v>
                </c:pt>
                <c:pt idx="27">
                  <c:v>1.9430709805E-11</c:v>
                </c:pt>
                <c:pt idx="28">
                  <c:v>2.1830684424039999E-11</c:v>
                </c:pt>
                <c:pt idx="29">
                  <c:v>2.4230659043080002E-11</c:v>
                </c:pt>
                <c:pt idx="30">
                  <c:v>2.6630633662120001E-11</c:v>
                </c:pt>
                <c:pt idx="31">
                  <c:v>2.903060828116E-11</c:v>
                </c:pt>
                <c:pt idx="32">
                  <c:v>3.0000000000239999E-11</c:v>
                </c:pt>
                <c:pt idx="33">
                  <c:v>3.023999746214E-11</c:v>
                </c:pt>
                <c:pt idx="34">
                  <c:v>3.0720028765739997E-11</c:v>
                </c:pt>
                <c:pt idx="35">
                  <c:v>3.1680091372929999E-11</c:v>
                </c:pt>
                <c:pt idx="36">
                  <c:v>3.3600216587309997E-11</c:v>
                </c:pt>
                <c:pt idx="37">
                  <c:v>3.600019120635E-11</c:v>
                </c:pt>
                <c:pt idx="38">
                  <c:v>3.8400165825390002E-11</c:v>
                </c:pt>
                <c:pt idx="39">
                  <c:v>4.0800140444429998E-11</c:v>
                </c:pt>
                <c:pt idx="40">
                  <c:v>4.320011506347E-11</c:v>
                </c:pt>
                <c:pt idx="41">
                  <c:v>4.5600089682510002E-11</c:v>
                </c:pt>
                <c:pt idx="42">
                  <c:v>4.8000064301540001E-11</c:v>
                </c:pt>
                <c:pt idx="43">
                  <c:v>5.0400038920580003E-11</c:v>
                </c:pt>
                <c:pt idx="44">
                  <c:v>5.2800013539619999E-11</c:v>
                </c:pt>
                <c:pt idx="45">
                  <c:v>5.5199988158660001E-11</c:v>
                </c:pt>
                <c:pt idx="46">
                  <c:v>5.7599962777699997E-11</c:v>
                </c:pt>
                <c:pt idx="47">
                  <c:v>5.9999937396739999E-11</c:v>
                </c:pt>
                <c:pt idx="48">
                  <c:v>6.2399912015770004E-11</c:v>
                </c:pt>
                <c:pt idx="49">
                  <c:v>6.479988663481E-11</c:v>
                </c:pt>
                <c:pt idx="50">
                  <c:v>6.7199861253849996E-11</c:v>
                </c:pt>
                <c:pt idx="51">
                  <c:v>6.9599835872890005E-11</c:v>
                </c:pt>
                <c:pt idx="52">
                  <c:v>7.1999810491930001E-11</c:v>
                </c:pt>
                <c:pt idx="53">
                  <c:v>7.4399785110969997E-11</c:v>
                </c:pt>
                <c:pt idx="54">
                  <c:v>7.6799759730010005E-11</c:v>
                </c:pt>
                <c:pt idx="55">
                  <c:v>7.9199734349039997E-11</c:v>
                </c:pt>
                <c:pt idx="56">
                  <c:v>8.1599708968080006E-11</c:v>
                </c:pt>
                <c:pt idx="57">
                  <c:v>8.3999683587120002E-11</c:v>
                </c:pt>
                <c:pt idx="58">
                  <c:v>8.6399658206159998E-11</c:v>
                </c:pt>
                <c:pt idx="59">
                  <c:v>8.8799632825199994E-11</c:v>
                </c:pt>
                <c:pt idx="60">
                  <c:v>9.1199607444240002E-11</c:v>
                </c:pt>
                <c:pt idx="61">
                  <c:v>9.3599582063269995E-11</c:v>
                </c:pt>
                <c:pt idx="62">
                  <c:v>9.5999556682310003E-11</c:v>
                </c:pt>
                <c:pt idx="63">
                  <c:v>9.8399531301349999E-11</c:v>
                </c:pt>
                <c:pt idx="64">
                  <c:v>1.007995059204E-10</c:v>
                </c:pt>
                <c:pt idx="65">
                  <c:v>1.0319948053940001E-10</c:v>
                </c:pt>
                <c:pt idx="66">
                  <c:v>1.055994551585E-10</c:v>
                </c:pt>
                <c:pt idx="67">
                  <c:v>1.079994297775E-10</c:v>
                </c:pt>
                <c:pt idx="68">
                  <c:v>1.103994043965E-10</c:v>
                </c:pt>
                <c:pt idx="69">
                  <c:v>1.127993790156E-10</c:v>
                </c:pt>
                <c:pt idx="70">
                  <c:v>1.151993536346E-10</c:v>
                </c:pt>
                <c:pt idx="71">
                  <c:v>1.175993282537E-10</c:v>
                </c:pt>
                <c:pt idx="72">
                  <c:v>1.2E-10</c:v>
                </c:pt>
              </c:numCache>
            </c:numRef>
          </c:xVal>
          <c:yVal>
            <c:numRef>
              <c:f>Sheet1!$B$2:$B$90</c:f>
              <c:numCache>
                <c:formatCode>0.00E+00</c:formatCode>
                <c:ptCount val="89"/>
                <c:pt idx="0">
                  <c:v>1.2</c:v>
                </c:pt>
                <c:pt idx="1">
                  <c:v>1.2</c:v>
                </c:pt>
                <c:pt idx="2">
                  <c:v>1.2</c:v>
                </c:pt>
                <c:pt idx="3">
                  <c:v>1.2</c:v>
                </c:pt>
                <c:pt idx="4">
                  <c:v>1.1999999999990001</c:v>
                </c:pt>
                <c:pt idx="5">
                  <c:v>1.1999999999990001</c:v>
                </c:pt>
                <c:pt idx="6">
                  <c:v>1.199999999998</c:v>
                </c:pt>
                <c:pt idx="7">
                  <c:v>1.1999936165659999</c:v>
                </c:pt>
                <c:pt idx="8">
                  <c:v>1.1999374329029999</c:v>
                </c:pt>
                <c:pt idx="9">
                  <c:v>1.199920011066</c:v>
                </c:pt>
                <c:pt idx="10">
                  <c:v>1.1998851654580001</c:v>
                </c:pt>
                <c:pt idx="11">
                  <c:v>1.199815474242</c:v>
                </c:pt>
                <c:pt idx="12">
                  <c:v>1.1996760918110001</c:v>
                </c:pt>
                <c:pt idx="13">
                  <c:v>1.1993973269480001</c:v>
                </c:pt>
                <c:pt idx="14">
                  <c:v>1.198839797222</c:v>
                </c:pt>
                <c:pt idx="15">
                  <c:v>1.1977247377710001</c:v>
                </c:pt>
                <c:pt idx="16">
                  <c:v>1.195494618868</c:v>
                </c:pt>
                <c:pt idx="17">
                  <c:v>1.191034381063</c:v>
                </c:pt>
                <c:pt idx="18">
                  <c:v>1.1821139054559999</c:v>
                </c:pt>
                <c:pt idx="19">
                  <c:v>1.164272954254</c:v>
                </c:pt>
                <c:pt idx="20">
                  <c:v>1.128591051888</c:v>
                </c:pt>
                <c:pt idx="21">
                  <c:v>1.0632584098090001</c:v>
                </c:pt>
                <c:pt idx="22">
                  <c:v>0.99792576790359999</c:v>
                </c:pt>
                <c:pt idx="23">
                  <c:v>0.93259312617290002</c:v>
                </c:pt>
                <c:pt idx="24">
                  <c:v>0.86726048461640004</c:v>
                </c:pt>
                <c:pt idx="25">
                  <c:v>0.80192784323410005</c:v>
                </c:pt>
                <c:pt idx="26">
                  <c:v>0.73659520202600004</c:v>
                </c:pt>
                <c:pt idx="27">
                  <c:v>0.67131740628890002</c:v>
                </c:pt>
                <c:pt idx="28">
                  <c:v>0.60662091479960001</c:v>
                </c:pt>
                <c:pt idx="29">
                  <c:v>0.54350232894530004</c:v>
                </c:pt>
                <c:pt idx="30">
                  <c:v>0.48294331291280002</c:v>
                </c:pt>
                <c:pt idx="31">
                  <c:v>0.42576514356049999</c:v>
                </c:pt>
                <c:pt idx="32">
                  <c:v>0.40376427049960001</c:v>
                </c:pt>
                <c:pt idx="33">
                  <c:v>0.39844347789340001</c:v>
                </c:pt>
                <c:pt idx="34">
                  <c:v>0.38797242759579997</c:v>
                </c:pt>
                <c:pt idx="35">
                  <c:v>0.36738427027830001</c:v>
                </c:pt>
                <c:pt idx="36">
                  <c:v>0.32838087434399998</c:v>
                </c:pt>
                <c:pt idx="37">
                  <c:v>0.28380274310390002</c:v>
                </c:pt>
                <c:pt idx="38">
                  <c:v>0.2438871088765</c:v>
                </c:pt>
                <c:pt idx="39">
                  <c:v>0.20852649633959999</c:v>
                </c:pt>
                <c:pt idx="40">
                  <c:v>0.17749718605170001</c:v>
                </c:pt>
                <c:pt idx="41">
                  <c:v>0.1504951265583</c:v>
                </c:pt>
                <c:pt idx="42">
                  <c:v>0.12716816922429999</c:v>
                </c:pt>
                <c:pt idx="43">
                  <c:v>0.10714278195260001</c:v>
                </c:pt>
                <c:pt idx="44">
                  <c:v>9.0044645569429996E-2</c:v>
                </c:pt>
                <c:pt idx="45">
                  <c:v>7.5513403868100001E-2</c:v>
                </c:pt>
                <c:pt idx="46">
                  <c:v>6.321233803055E-2</c:v>
                </c:pt>
                <c:pt idx="47">
                  <c:v>5.2833944792860001E-2</c:v>
                </c:pt>
                <c:pt idx="48">
                  <c:v>4.4102409017949998E-2</c:v>
                </c:pt>
                <c:pt idx="49">
                  <c:v>3.6773859121299997E-2</c:v>
                </c:pt>
                <c:pt idx="50">
                  <c:v>3.0635140942620001E-2</c:v>
                </c:pt>
                <c:pt idx="51">
                  <c:v>2.5501683155399999E-2</c:v>
                </c:pt>
                <c:pt idx="52">
                  <c:v>2.1214878208140001E-2</c:v>
                </c:pt>
                <c:pt idx="53">
                  <c:v>1.7639277480350001E-2</c:v>
                </c:pt>
                <c:pt idx="54">
                  <c:v>1.4659800293909999E-2</c:v>
                </c:pt>
                <c:pt idx="55">
                  <c:v>1.217908181837E-2</c:v>
                </c:pt>
                <c:pt idx="56">
                  <c:v>1.0115031006610001E-2</c:v>
                </c:pt>
                <c:pt idx="57">
                  <c:v>8.3986322721419995E-3</c:v>
                </c:pt>
                <c:pt idx="58">
                  <c:v>6.9719997193689997E-3</c:v>
                </c:pt>
                <c:pt idx="59">
                  <c:v>5.7866770107059999E-3</c:v>
                </c:pt>
                <c:pt idx="60">
                  <c:v>4.8021667244809996E-3</c:v>
                </c:pt>
                <c:pt idx="61">
                  <c:v>3.9846682819689996E-3</c:v>
                </c:pt>
                <c:pt idx="62">
                  <c:v>3.3060016955550001E-3</c:v>
                </c:pt>
                <c:pt idx="63">
                  <c:v>2.7426944334680002E-3</c:v>
                </c:pt>
                <c:pt idx="64">
                  <c:v>2.2752098575890001E-3</c:v>
                </c:pt>
                <c:pt idx="65">
                  <c:v>1.887297458456E-3</c:v>
                </c:pt>
                <c:pt idx="66">
                  <c:v>1.565447149235E-3</c:v>
                </c:pt>
                <c:pt idx="67">
                  <c:v>1.2984319738069999E-3</c:v>
                </c:pt>
                <c:pt idx="68">
                  <c:v>1.0769256038860001E-3</c:v>
                </c:pt>
                <c:pt idx="69">
                  <c:v>8.9318287363429995E-4</c:v>
                </c:pt>
                <c:pt idx="70">
                  <c:v>7.4077329256970004E-4</c:v>
                </c:pt>
                <c:pt idx="71">
                  <c:v>6.1435897744170002E-4</c:v>
                </c:pt>
                <c:pt idx="72">
                  <c:v>5.0948189760130003E-4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ramp</c:v>
                </c:pt>
              </c:strCache>
            </c:strRef>
          </c:tx>
          <c:spPr>
            <a:ln w="19050" cap="rnd">
              <a:solidFill>
                <a:schemeClr val="accent2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Sheet1!$A$2:$A$90</c:f>
              <c:numCache>
                <c:formatCode>0.00E+00</c:formatCode>
                <c:ptCount val="89"/>
                <c:pt idx="0">
                  <c:v>0</c:v>
                </c:pt>
                <c:pt idx="1">
                  <c:v>9.9999999999999998E-17</c:v>
                </c:pt>
                <c:pt idx="2">
                  <c:v>2E-16</c:v>
                </c:pt>
                <c:pt idx="3">
                  <c:v>3.9999557565600001E-16</c:v>
                </c:pt>
                <c:pt idx="4">
                  <c:v>7.9998672696790001E-16</c:v>
                </c:pt>
                <c:pt idx="5">
                  <c:v>1.599969029592E-15</c:v>
                </c:pt>
                <c:pt idx="6">
                  <c:v>3.1999336348400001E-15</c:v>
                </c:pt>
                <c:pt idx="7">
                  <c:v>6.3998628453350001E-15</c:v>
                </c:pt>
                <c:pt idx="8">
                  <c:v>1.000000024E-14</c:v>
                </c:pt>
                <c:pt idx="9">
                  <c:v>1.06399860821E-14</c:v>
                </c:pt>
                <c:pt idx="10">
                  <c:v>1.192002882057E-14</c:v>
                </c:pt>
                <c:pt idx="11">
                  <c:v>1.4480114297509999E-14</c:v>
                </c:pt>
                <c:pt idx="12">
                  <c:v>1.9600285251400001E-14</c:v>
                </c:pt>
                <c:pt idx="13">
                  <c:v>2.9840627159179998E-14</c:v>
                </c:pt>
                <c:pt idx="14">
                  <c:v>5.032131097473E-14</c:v>
                </c:pt>
                <c:pt idx="15">
                  <c:v>9.1282678605819996E-14</c:v>
                </c:pt>
                <c:pt idx="16">
                  <c:v>1.73205413868E-13</c:v>
                </c:pt>
                <c:pt idx="17">
                  <c:v>3.3705088439239999E-13</c:v>
                </c:pt>
                <c:pt idx="18">
                  <c:v>6.6474182544119998E-13</c:v>
                </c:pt>
                <c:pt idx="19">
                  <c:v>1.320123707539E-12</c:v>
                </c:pt>
                <c:pt idx="20">
                  <c:v>2.6308874717339998E-12</c:v>
                </c:pt>
                <c:pt idx="21">
                  <c:v>5.030862090772E-12</c:v>
                </c:pt>
                <c:pt idx="22">
                  <c:v>7.4308367098110006E-12</c:v>
                </c:pt>
                <c:pt idx="23">
                  <c:v>9.8308113288489996E-12</c:v>
                </c:pt>
                <c:pt idx="24">
                  <c:v>1.223078594789E-11</c:v>
                </c:pt>
                <c:pt idx="25">
                  <c:v>1.4630760566929999E-11</c:v>
                </c:pt>
                <c:pt idx="26">
                  <c:v>1.7030735185960001E-11</c:v>
                </c:pt>
                <c:pt idx="27">
                  <c:v>1.9430709805E-11</c:v>
                </c:pt>
                <c:pt idx="28">
                  <c:v>2.1830684424039999E-11</c:v>
                </c:pt>
                <c:pt idx="29">
                  <c:v>2.4230659043080002E-11</c:v>
                </c:pt>
                <c:pt idx="30">
                  <c:v>2.6630633662120001E-11</c:v>
                </c:pt>
                <c:pt idx="31">
                  <c:v>2.903060828116E-11</c:v>
                </c:pt>
                <c:pt idx="32">
                  <c:v>3.0000000000239999E-11</c:v>
                </c:pt>
                <c:pt idx="33">
                  <c:v>3.023999746214E-11</c:v>
                </c:pt>
                <c:pt idx="34">
                  <c:v>3.0720028765739997E-11</c:v>
                </c:pt>
                <c:pt idx="35">
                  <c:v>3.1680091372929999E-11</c:v>
                </c:pt>
                <c:pt idx="36">
                  <c:v>3.3600216587309997E-11</c:v>
                </c:pt>
                <c:pt idx="37">
                  <c:v>3.600019120635E-11</c:v>
                </c:pt>
                <c:pt idx="38">
                  <c:v>3.8400165825390002E-11</c:v>
                </c:pt>
                <c:pt idx="39">
                  <c:v>4.0800140444429998E-11</c:v>
                </c:pt>
                <c:pt idx="40">
                  <c:v>4.320011506347E-11</c:v>
                </c:pt>
                <c:pt idx="41">
                  <c:v>4.5600089682510002E-11</c:v>
                </c:pt>
                <c:pt idx="42">
                  <c:v>4.8000064301540001E-11</c:v>
                </c:pt>
                <c:pt idx="43">
                  <c:v>5.0400038920580003E-11</c:v>
                </c:pt>
                <c:pt idx="44">
                  <c:v>5.2800013539619999E-11</c:v>
                </c:pt>
                <c:pt idx="45">
                  <c:v>5.5199988158660001E-11</c:v>
                </c:pt>
                <c:pt idx="46">
                  <c:v>5.7599962777699997E-11</c:v>
                </c:pt>
                <c:pt idx="47">
                  <c:v>5.9999937396739999E-11</c:v>
                </c:pt>
                <c:pt idx="48">
                  <c:v>6.2399912015770004E-11</c:v>
                </c:pt>
                <c:pt idx="49">
                  <c:v>6.479988663481E-11</c:v>
                </c:pt>
                <c:pt idx="50">
                  <c:v>6.7199861253849996E-11</c:v>
                </c:pt>
                <c:pt idx="51">
                  <c:v>6.9599835872890005E-11</c:v>
                </c:pt>
                <c:pt idx="52">
                  <c:v>7.1999810491930001E-11</c:v>
                </c:pt>
                <c:pt idx="53">
                  <c:v>7.4399785110969997E-11</c:v>
                </c:pt>
                <c:pt idx="54">
                  <c:v>7.6799759730010005E-11</c:v>
                </c:pt>
                <c:pt idx="55">
                  <c:v>7.9199734349039997E-11</c:v>
                </c:pt>
                <c:pt idx="56">
                  <c:v>8.1599708968080006E-11</c:v>
                </c:pt>
                <c:pt idx="57">
                  <c:v>8.3999683587120002E-11</c:v>
                </c:pt>
                <c:pt idx="58">
                  <c:v>8.6399658206159998E-11</c:v>
                </c:pt>
                <c:pt idx="59">
                  <c:v>8.8799632825199994E-11</c:v>
                </c:pt>
                <c:pt idx="60">
                  <c:v>9.1199607444240002E-11</c:v>
                </c:pt>
                <c:pt idx="61">
                  <c:v>9.3599582063269995E-11</c:v>
                </c:pt>
                <c:pt idx="62">
                  <c:v>9.5999556682310003E-11</c:v>
                </c:pt>
                <c:pt idx="63">
                  <c:v>9.8399531301349999E-11</c:v>
                </c:pt>
                <c:pt idx="64">
                  <c:v>1.007995059204E-10</c:v>
                </c:pt>
                <c:pt idx="65">
                  <c:v>1.0319948053940001E-10</c:v>
                </c:pt>
                <c:pt idx="66">
                  <c:v>1.055994551585E-10</c:v>
                </c:pt>
                <c:pt idx="67">
                  <c:v>1.079994297775E-10</c:v>
                </c:pt>
                <c:pt idx="68">
                  <c:v>1.103994043965E-10</c:v>
                </c:pt>
                <c:pt idx="69">
                  <c:v>1.127993790156E-10</c:v>
                </c:pt>
                <c:pt idx="70">
                  <c:v>1.151993536346E-10</c:v>
                </c:pt>
                <c:pt idx="71">
                  <c:v>1.175993282537E-10</c:v>
                </c:pt>
                <c:pt idx="72">
                  <c:v>1.2E-10</c:v>
                </c:pt>
              </c:numCache>
            </c:numRef>
          </c:xVal>
          <c:yVal>
            <c:numRef>
              <c:f>Sheet1!$C$2:$C$90</c:f>
              <c:numCache>
                <c:formatCode>0.00E+00</c:formatCode>
                <c:ptCount val="89"/>
                <c:pt idx="0">
                  <c:v>1.2</c:v>
                </c:pt>
                <c:pt idx="1">
                  <c:v>1.2</c:v>
                </c:pt>
                <c:pt idx="2">
                  <c:v>1.2</c:v>
                </c:pt>
                <c:pt idx="3">
                  <c:v>1.2</c:v>
                </c:pt>
                <c:pt idx="4">
                  <c:v>1.1999999999990001</c:v>
                </c:pt>
                <c:pt idx="5">
                  <c:v>1.1999999999990001</c:v>
                </c:pt>
                <c:pt idx="6">
                  <c:v>1.199999999998</c:v>
                </c:pt>
                <c:pt idx="7">
                  <c:v>1.199999999996</c:v>
                </c:pt>
                <c:pt idx="8">
                  <c:v>1.199999999993</c:v>
                </c:pt>
                <c:pt idx="9">
                  <c:v>1.199999999993</c:v>
                </c:pt>
                <c:pt idx="10">
                  <c:v>1.1999999999919999</c:v>
                </c:pt>
                <c:pt idx="11">
                  <c:v>1.19999999999</c:v>
                </c:pt>
                <c:pt idx="12">
                  <c:v>1.1999999999869999</c:v>
                </c:pt>
                <c:pt idx="13">
                  <c:v>1.19999999998</c:v>
                </c:pt>
                <c:pt idx="14">
                  <c:v>1.199999999966</c:v>
                </c:pt>
                <c:pt idx="15">
                  <c:v>1.1999999999390001</c:v>
                </c:pt>
                <c:pt idx="16">
                  <c:v>1.1999999998840001</c:v>
                </c:pt>
                <c:pt idx="17">
                  <c:v>1.199999999776</c:v>
                </c:pt>
                <c:pt idx="18">
                  <c:v>1.1999999995640001</c:v>
                </c:pt>
                <c:pt idx="19">
                  <c:v>1.199999999154</c:v>
                </c:pt>
                <c:pt idx="20">
                  <c:v>1.1999999983830001</c:v>
                </c:pt>
                <c:pt idx="21">
                  <c:v>1.199999997091</c:v>
                </c:pt>
                <c:pt idx="22">
                  <c:v>1.199999995892</c:v>
                </c:pt>
                <c:pt idx="23">
                  <c:v>1.1999999947160001</c:v>
                </c:pt>
                <c:pt idx="24">
                  <c:v>1.199999993501</c:v>
                </c:pt>
                <c:pt idx="25">
                  <c:v>1.199522999646</c:v>
                </c:pt>
                <c:pt idx="26">
                  <c:v>1.1968636159849999</c:v>
                </c:pt>
                <c:pt idx="27">
                  <c:v>1.1895575736499999</c:v>
                </c:pt>
                <c:pt idx="28">
                  <c:v>1.1751474410909999</c:v>
                </c:pt>
                <c:pt idx="29">
                  <c:v>1.1511828900650001</c:v>
                </c:pt>
                <c:pt idx="30">
                  <c:v>1.1152063986309999</c:v>
                </c:pt>
                <c:pt idx="31">
                  <c:v>1.0647604448550001</c:v>
                </c:pt>
                <c:pt idx="32">
                  <c:v>1.03979274836</c:v>
                </c:pt>
                <c:pt idx="33">
                  <c:v>1.0332594841689999</c:v>
                </c:pt>
                <c:pt idx="34">
                  <c:v>1.020191965455</c:v>
                </c:pt>
                <c:pt idx="35">
                  <c:v>0.99405692804070001</c:v>
                </c:pt>
                <c:pt idx="36">
                  <c:v>0.9417868532957</c:v>
                </c:pt>
                <c:pt idx="37">
                  <c:v>0.87645421171469995</c:v>
                </c:pt>
                <c:pt idx="38">
                  <c:v>0.8111215703079</c:v>
                </c:pt>
                <c:pt idx="39">
                  <c:v>0.74578892907530003</c:v>
                </c:pt>
                <c:pt idx="40">
                  <c:v>0.68048168526969999</c:v>
                </c:pt>
                <c:pt idx="41">
                  <c:v>0.61564876544430003</c:v>
                </c:pt>
                <c:pt idx="42">
                  <c:v>0.55224585231900003</c:v>
                </c:pt>
                <c:pt idx="43">
                  <c:v>0.49127304747770001</c:v>
                </c:pt>
                <c:pt idx="44">
                  <c:v>0.43357687430949998</c:v>
                </c:pt>
                <c:pt idx="45">
                  <c:v>0.37981093282810002</c:v>
                </c:pt>
                <c:pt idx="46">
                  <c:v>0.33041887359069999</c:v>
                </c:pt>
                <c:pt idx="47">
                  <c:v>0.285638398781</c:v>
                </c:pt>
                <c:pt idx="48">
                  <c:v>0.24552188453859999</c:v>
                </c:pt>
                <c:pt idx="49">
                  <c:v>0.20996772809540001</c:v>
                </c:pt>
                <c:pt idx="50">
                  <c:v>0.1787564884309</c:v>
                </c:pt>
                <c:pt idx="51">
                  <c:v>0.15158689321239999</c:v>
                </c:pt>
                <c:pt idx="52">
                  <c:v>0.12810828155260001</c:v>
                </c:pt>
                <c:pt idx="53">
                  <c:v>0.1079475771584</c:v>
                </c:pt>
                <c:pt idx="54">
                  <c:v>9.0730149179280004E-2</c:v>
                </c:pt>
                <c:pt idx="55">
                  <c:v>7.6094802169950002E-2</c:v>
                </c:pt>
                <c:pt idx="56">
                  <c:v>6.3703650922199997E-2</c:v>
                </c:pt>
                <c:pt idx="57">
                  <c:v>5.3247855246720002E-2</c:v>
                </c:pt>
                <c:pt idx="58">
                  <c:v>4.4450207769479999E-2</c:v>
                </c:pt>
                <c:pt idx="59">
                  <c:v>3.7065469042789997E-2</c:v>
                </c:pt>
                <c:pt idx="60">
                  <c:v>3.0879192615789999E-2</c:v>
                </c:pt>
                <c:pt idx="61">
                  <c:v>2.570562003699E-2</c:v>
                </c:pt>
                <c:pt idx="62">
                  <c:v>2.1385075794330001E-2</c:v>
                </c:pt>
                <c:pt idx="63">
                  <c:v>1.7781165762180001E-2</c:v>
                </c:pt>
                <c:pt idx="64">
                  <c:v>1.477798256016E-2</c:v>
                </c:pt>
                <c:pt idx="65">
                  <c:v>1.2277445637200001E-2</c:v>
                </c:pt>
                <c:pt idx="66">
                  <c:v>1.0196849182300001E-2</c:v>
                </c:pt>
                <c:pt idx="67">
                  <c:v>8.4666529092430002E-3</c:v>
                </c:pt>
                <c:pt idx="68">
                  <c:v>7.0285253941330004E-3</c:v>
                </c:pt>
                <c:pt idx="69">
                  <c:v>5.8336335799160002E-3</c:v>
                </c:pt>
                <c:pt idx="70">
                  <c:v>4.8411625967409999E-3</c:v>
                </c:pt>
                <c:pt idx="71">
                  <c:v>4.0170451132959997E-3</c:v>
                </c:pt>
                <c:pt idx="72">
                  <c:v>3.332695668274E-3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60705472"/>
        <c:axId val="660696064"/>
      </c:scatterChart>
      <c:valAx>
        <c:axId val="660705472"/>
        <c:scaling>
          <c:orientation val="minMax"/>
          <c:max val="1.2000000000000005E-1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time (s)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E+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60696064"/>
        <c:crosses val="autoZero"/>
        <c:crossBetween val="midCat"/>
      </c:valAx>
      <c:valAx>
        <c:axId val="660696064"/>
        <c:scaling>
          <c:orientation val="minMax"/>
          <c:max val="1.2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voltage (V)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E+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6070547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2"/>
          <c:order val="0"/>
          <c:marker>
            <c:symbol val="none"/>
          </c:marker>
          <c:xVal>
            <c:numRef>
              <c:f>[xfer.xlsx]xfer.csv!$B$1:$B$101</c:f>
              <c:numCache>
                <c:formatCode>0.00E+00</c:formatCode>
                <c:ptCount val="101"/>
                <c:pt idx="0" formatCode="General">
                  <c:v>0</c:v>
                </c:pt>
                <c:pt idx="1">
                  <c:v>0.01</c:v>
                </c:pt>
                <c:pt idx="2">
                  <c:v>0.02</c:v>
                </c:pt>
                <c:pt idx="3">
                  <c:v>0.03</c:v>
                </c:pt>
                <c:pt idx="4">
                  <c:v>0.04</c:v>
                </c:pt>
                <c:pt idx="5">
                  <c:v>0.05</c:v>
                </c:pt>
                <c:pt idx="6">
                  <c:v>0.06</c:v>
                </c:pt>
                <c:pt idx="7">
                  <c:v>7.0000000000000007E-2</c:v>
                </c:pt>
                <c:pt idx="8">
                  <c:v>0.08</c:v>
                </c:pt>
                <c:pt idx="9">
                  <c:v>0.09</c:v>
                </c:pt>
                <c:pt idx="10">
                  <c:v>0.1</c:v>
                </c:pt>
                <c:pt idx="11">
                  <c:v>0.11</c:v>
                </c:pt>
                <c:pt idx="12">
                  <c:v>0.12</c:v>
                </c:pt>
                <c:pt idx="13">
                  <c:v>0.13</c:v>
                </c:pt>
                <c:pt idx="14">
                  <c:v>0.14000000000000001</c:v>
                </c:pt>
                <c:pt idx="15">
                  <c:v>0.15</c:v>
                </c:pt>
                <c:pt idx="16">
                  <c:v>0.16</c:v>
                </c:pt>
                <c:pt idx="17">
                  <c:v>0.17</c:v>
                </c:pt>
                <c:pt idx="18">
                  <c:v>0.18</c:v>
                </c:pt>
                <c:pt idx="19">
                  <c:v>0.19</c:v>
                </c:pt>
                <c:pt idx="20">
                  <c:v>0.2</c:v>
                </c:pt>
                <c:pt idx="21">
                  <c:v>0.21</c:v>
                </c:pt>
                <c:pt idx="22">
                  <c:v>0.22</c:v>
                </c:pt>
                <c:pt idx="23">
                  <c:v>0.23</c:v>
                </c:pt>
                <c:pt idx="24">
                  <c:v>0.24</c:v>
                </c:pt>
                <c:pt idx="25">
                  <c:v>0.25</c:v>
                </c:pt>
                <c:pt idx="26">
                  <c:v>0.26</c:v>
                </c:pt>
                <c:pt idx="27">
                  <c:v>0.27</c:v>
                </c:pt>
                <c:pt idx="28">
                  <c:v>0.28000000000000003</c:v>
                </c:pt>
                <c:pt idx="29">
                  <c:v>0.28999999999999998</c:v>
                </c:pt>
                <c:pt idx="30">
                  <c:v>0.3</c:v>
                </c:pt>
                <c:pt idx="31">
                  <c:v>0.31</c:v>
                </c:pt>
                <c:pt idx="32">
                  <c:v>0.32</c:v>
                </c:pt>
                <c:pt idx="33">
                  <c:v>0.33</c:v>
                </c:pt>
                <c:pt idx="34">
                  <c:v>0.34</c:v>
                </c:pt>
                <c:pt idx="35">
                  <c:v>0.35</c:v>
                </c:pt>
                <c:pt idx="36">
                  <c:v>0.36</c:v>
                </c:pt>
                <c:pt idx="37">
                  <c:v>0.37</c:v>
                </c:pt>
                <c:pt idx="38">
                  <c:v>0.38</c:v>
                </c:pt>
                <c:pt idx="39">
                  <c:v>0.39</c:v>
                </c:pt>
                <c:pt idx="40">
                  <c:v>0.4</c:v>
                </c:pt>
                <c:pt idx="41">
                  <c:v>0.41</c:v>
                </c:pt>
                <c:pt idx="42">
                  <c:v>0.42</c:v>
                </c:pt>
                <c:pt idx="43">
                  <c:v>0.43</c:v>
                </c:pt>
                <c:pt idx="44">
                  <c:v>0.44</c:v>
                </c:pt>
                <c:pt idx="45">
                  <c:v>0.45</c:v>
                </c:pt>
                <c:pt idx="46">
                  <c:v>0.46</c:v>
                </c:pt>
                <c:pt idx="47">
                  <c:v>0.47</c:v>
                </c:pt>
                <c:pt idx="48">
                  <c:v>0.48</c:v>
                </c:pt>
                <c:pt idx="49">
                  <c:v>0.49</c:v>
                </c:pt>
                <c:pt idx="50">
                  <c:v>0.5</c:v>
                </c:pt>
                <c:pt idx="51">
                  <c:v>0.51</c:v>
                </c:pt>
                <c:pt idx="52">
                  <c:v>0.52</c:v>
                </c:pt>
                <c:pt idx="53">
                  <c:v>0.53</c:v>
                </c:pt>
                <c:pt idx="54">
                  <c:v>0.54</c:v>
                </c:pt>
                <c:pt idx="55">
                  <c:v>0.55000000000000004</c:v>
                </c:pt>
                <c:pt idx="56">
                  <c:v>0.56000000000000005</c:v>
                </c:pt>
                <c:pt idx="57">
                  <c:v>0.56999999999999995</c:v>
                </c:pt>
                <c:pt idx="58">
                  <c:v>0.57999999999999996</c:v>
                </c:pt>
                <c:pt idx="59">
                  <c:v>0.59</c:v>
                </c:pt>
                <c:pt idx="60">
                  <c:v>0.6</c:v>
                </c:pt>
                <c:pt idx="61">
                  <c:v>0.61</c:v>
                </c:pt>
                <c:pt idx="62">
                  <c:v>0.62</c:v>
                </c:pt>
                <c:pt idx="63">
                  <c:v>0.63</c:v>
                </c:pt>
                <c:pt idx="64">
                  <c:v>0.64</c:v>
                </c:pt>
                <c:pt idx="65">
                  <c:v>0.65</c:v>
                </c:pt>
                <c:pt idx="66">
                  <c:v>0.66</c:v>
                </c:pt>
                <c:pt idx="67">
                  <c:v>0.67</c:v>
                </c:pt>
                <c:pt idx="68">
                  <c:v>0.68</c:v>
                </c:pt>
                <c:pt idx="69">
                  <c:v>0.69</c:v>
                </c:pt>
                <c:pt idx="70">
                  <c:v>0.7</c:v>
                </c:pt>
                <c:pt idx="71">
                  <c:v>0.71</c:v>
                </c:pt>
                <c:pt idx="72">
                  <c:v>0.72</c:v>
                </c:pt>
                <c:pt idx="73">
                  <c:v>0.73</c:v>
                </c:pt>
                <c:pt idx="74">
                  <c:v>0.74</c:v>
                </c:pt>
                <c:pt idx="75">
                  <c:v>0.75</c:v>
                </c:pt>
                <c:pt idx="76">
                  <c:v>0.76</c:v>
                </c:pt>
                <c:pt idx="77">
                  <c:v>0.77</c:v>
                </c:pt>
                <c:pt idx="78">
                  <c:v>0.78</c:v>
                </c:pt>
                <c:pt idx="79">
                  <c:v>0.79</c:v>
                </c:pt>
                <c:pt idx="80">
                  <c:v>0.8</c:v>
                </c:pt>
                <c:pt idx="81">
                  <c:v>0.81</c:v>
                </c:pt>
                <c:pt idx="82">
                  <c:v>0.82</c:v>
                </c:pt>
                <c:pt idx="83">
                  <c:v>0.83</c:v>
                </c:pt>
                <c:pt idx="84">
                  <c:v>0.84</c:v>
                </c:pt>
                <c:pt idx="85">
                  <c:v>0.85</c:v>
                </c:pt>
                <c:pt idx="86">
                  <c:v>0.86</c:v>
                </c:pt>
                <c:pt idx="87">
                  <c:v>0.87</c:v>
                </c:pt>
                <c:pt idx="88">
                  <c:v>0.88</c:v>
                </c:pt>
                <c:pt idx="89">
                  <c:v>0.89</c:v>
                </c:pt>
                <c:pt idx="90">
                  <c:v>0.9</c:v>
                </c:pt>
                <c:pt idx="91">
                  <c:v>0.91</c:v>
                </c:pt>
                <c:pt idx="92">
                  <c:v>0.92</c:v>
                </c:pt>
                <c:pt idx="93">
                  <c:v>0.93</c:v>
                </c:pt>
                <c:pt idx="94">
                  <c:v>0.94</c:v>
                </c:pt>
                <c:pt idx="95">
                  <c:v>0.95</c:v>
                </c:pt>
                <c:pt idx="96">
                  <c:v>0.96</c:v>
                </c:pt>
                <c:pt idx="97">
                  <c:v>0.97</c:v>
                </c:pt>
                <c:pt idx="98">
                  <c:v>0.98</c:v>
                </c:pt>
                <c:pt idx="99">
                  <c:v>0.99</c:v>
                </c:pt>
                <c:pt idx="100" formatCode="General">
                  <c:v>1</c:v>
                </c:pt>
              </c:numCache>
            </c:numRef>
          </c:xVal>
          <c:yVal>
            <c:numRef>
              <c:f>[xfer.xlsx]xfer.csv!$E$1:$E$101</c:f>
              <c:numCache>
                <c:formatCode>0.00E+00</c:formatCode>
                <c:ptCount val="101"/>
                <c:pt idx="0">
                  <c:v>0.99937458999999995</c:v>
                </c:pt>
                <c:pt idx="1">
                  <c:v>0.99933813999999999</c:v>
                </c:pt>
                <c:pt idx="2">
                  <c:v>0.99928899999999998</c:v>
                </c:pt>
                <c:pt idx="3">
                  <c:v>0.99922374999999997</c:v>
                </c:pt>
                <c:pt idx="4">
                  <c:v>0.99913806999999999</c:v>
                </c:pt>
                <c:pt idx="5">
                  <c:v>0.99902647</c:v>
                </c:pt>
                <c:pt idx="6">
                  <c:v>0.99888220000000005</c:v>
                </c:pt>
                <c:pt idx="7">
                  <c:v>0.99869706999999996</c:v>
                </c:pt>
                <c:pt idx="8">
                  <c:v>0.99846072999999991</c:v>
                </c:pt>
                <c:pt idx="9">
                  <c:v>0.99816075999999998</c:v>
                </c:pt>
                <c:pt idx="10">
                  <c:v>0.99778221999999994</c:v>
                </c:pt>
                <c:pt idx="11">
                  <c:v>0.99730684000000003</c:v>
                </c:pt>
                <c:pt idx="12">
                  <c:v>0.99671310999999996</c:v>
                </c:pt>
                <c:pt idx="13">
                  <c:v>0.99597546999999997</c:v>
                </c:pt>
                <c:pt idx="14">
                  <c:v>0.99506395000000003</c:v>
                </c:pt>
                <c:pt idx="15">
                  <c:v>0.99394380999999998</c:v>
                </c:pt>
                <c:pt idx="16">
                  <c:v>0.99257508999999999</c:v>
                </c:pt>
                <c:pt idx="17">
                  <c:v>0.99091260999999997</c:v>
                </c:pt>
                <c:pt idx="18">
                  <c:v>0.98890614999999993</c:v>
                </c:pt>
                <c:pt idx="19">
                  <c:v>0.98650035999999997</c:v>
                </c:pt>
                <c:pt idx="20">
                  <c:v>0.98363619999999996</c:v>
                </c:pt>
                <c:pt idx="21">
                  <c:v>0.98025129999999994</c:v>
                </c:pt>
                <c:pt idx="22">
                  <c:v>0.97628176</c:v>
                </c:pt>
                <c:pt idx="23">
                  <c:v>0.97166287000000007</c:v>
                </c:pt>
                <c:pt idx="24">
                  <c:v>0.96633126999999996</c:v>
                </c:pt>
                <c:pt idx="25">
                  <c:v>0.96022468000000005</c:v>
                </c:pt>
                <c:pt idx="26">
                  <c:v>0.95328333999999992</c:v>
                </c:pt>
                <c:pt idx="27">
                  <c:v>0.94544857000000004</c:v>
                </c:pt>
                <c:pt idx="28">
                  <c:v>0.93666196000000002</c:v>
                </c:pt>
                <c:pt idx="29">
                  <c:v>0.92686267</c:v>
                </c:pt>
                <c:pt idx="30">
                  <c:v>0.91598410000000008</c:v>
                </c:pt>
                <c:pt idx="31">
                  <c:v>0.90394867000000001</c:v>
                </c:pt>
                <c:pt idx="32">
                  <c:v>0.89066071000000002</c:v>
                </c:pt>
                <c:pt idx="33">
                  <c:v>0.87599970999999999</c:v>
                </c:pt>
                <c:pt idx="34">
                  <c:v>0.85980420999999996</c:v>
                </c:pt>
                <c:pt idx="35">
                  <c:v>0.84185469999999996</c:v>
                </c:pt>
                <c:pt idx="36">
                  <c:v>0.82184329</c:v>
                </c:pt>
                <c:pt idx="37">
                  <c:v>0.79932510999999995</c:v>
                </c:pt>
                <c:pt idx="38">
                  <c:v>0.77363578</c:v>
                </c:pt>
                <c:pt idx="39">
                  <c:v>0.74376316000000009</c:v>
                </c:pt>
                <c:pt idx="40">
                  <c:v>0.70826760999999994</c:v>
                </c:pt>
                <c:pt idx="41">
                  <c:v>0.66588409000000004</c:v>
                </c:pt>
                <c:pt idx="42">
                  <c:v>0.61726546000000004</c:v>
                </c:pt>
                <c:pt idx="43">
                  <c:v>0.56479033000000001</c:v>
                </c:pt>
                <c:pt idx="44">
                  <c:v>0.51046146999999997</c:v>
                </c:pt>
                <c:pt idx="45">
                  <c:v>0.45549585999999997</c:v>
                </c:pt>
                <c:pt idx="46">
                  <c:v>0.40087108000000005</c:v>
                </c:pt>
                <c:pt idx="47">
                  <c:v>0.34788214000000006</c:v>
                </c:pt>
                <c:pt idx="48">
                  <c:v>0.29916586000000001</c:v>
                </c:pt>
                <c:pt idx="49">
                  <c:v>0.25959511000000002</c:v>
                </c:pt>
                <c:pt idx="50">
                  <c:v>0.23214556</c:v>
                </c:pt>
                <c:pt idx="51">
                  <c:v>0.21365470000000003</c:v>
                </c:pt>
                <c:pt idx="52">
                  <c:v>0.20026162</c:v>
                </c:pt>
                <c:pt idx="53">
                  <c:v>0.18985348000000002</c:v>
                </c:pt>
                <c:pt idx="54">
                  <c:v>0.18135846999999999</c:v>
                </c:pt>
                <c:pt idx="55">
                  <c:v>0.17418565000000003</c:v>
                </c:pt>
                <c:pt idx="56">
                  <c:v>0.16797844000000001</c:v>
                </c:pt>
                <c:pt idx="57">
                  <c:v>0.16250581</c:v>
                </c:pt>
                <c:pt idx="58">
                  <c:v>0.15760972000000001</c:v>
                </c:pt>
                <c:pt idx="59">
                  <c:v>0.15317731000000001</c:v>
                </c:pt>
                <c:pt idx="60">
                  <c:v>0.14912578000000001</c:v>
                </c:pt>
                <c:pt idx="61">
                  <c:v>0.14539257999999999</c:v>
                </c:pt>
                <c:pt idx="62">
                  <c:v>0.14193001</c:v>
                </c:pt>
                <c:pt idx="63">
                  <c:v>0.13870072</c:v>
                </c:pt>
                <c:pt idx="64">
                  <c:v>0.13567564000000001</c:v>
                </c:pt>
                <c:pt idx="65">
                  <c:v>0.13283191</c:v>
                </c:pt>
                <c:pt idx="66">
                  <c:v>0.13015144000000001</c:v>
                </c:pt>
                <c:pt idx="67">
                  <c:v>0.12762037000000001</c:v>
                </c:pt>
                <c:pt idx="68">
                  <c:v>0.12522763000000001</c:v>
                </c:pt>
                <c:pt idx="69">
                  <c:v>0.12296521000000001</c:v>
                </c:pt>
                <c:pt idx="70">
                  <c:v>0.1208269</c:v>
                </c:pt>
                <c:pt idx="71">
                  <c:v>0.11880865</c:v>
                </c:pt>
                <c:pt idx="72">
                  <c:v>0.11690749</c:v>
                </c:pt>
                <c:pt idx="73">
                  <c:v>0.11512198000000001</c:v>
                </c:pt>
                <c:pt idx="74">
                  <c:v>0.11345131</c:v>
                </c:pt>
                <c:pt idx="75">
                  <c:v>0.11189521000000001</c:v>
                </c:pt>
                <c:pt idx="76">
                  <c:v>0.11045386</c:v>
                </c:pt>
                <c:pt idx="77">
                  <c:v>0.10912708</c:v>
                </c:pt>
                <c:pt idx="78">
                  <c:v>0.1079146</c:v>
                </c:pt>
                <c:pt idx="79">
                  <c:v>0.10681534000000001</c:v>
                </c:pt>
                <c:pt idx="80">
                  <c:v>0.10582732</c:v>
                </c:pt>
                <c:pt idx="81">
                  <c:v>0.10494766000000001</c:v>
                </c:pt>
                <c:pt idx="82">
                  <c:v>0.10417204000000001</c:v>
                </c:pt>
                <c:pt idx="83">
                  <c:v>0.10349524</c:v>
                </c:pt>
                <c:pt idx="84">
                  <c:v>0.10291069</c:v>
                </c:pt>
                <c:pt idx="85">
                  <c:v>0.1024111</c:v>
                </c:pt>
                <c:pt idx="86">
                  <c:v>0.10198846</c:v>
                </c:pt>
                <c:pt idx="87">
                  <c:v>0.1016344</c:v>
                </c:pt>
                <c:pt idx="88">
                  <c:v>0.10134055</c:v>
                </c:pt>
                <c:pt idx="89">
                  <c:v>0.10109881000000001</c:v>
                </c:pt>
                <c:pt idx="90">
                  <c:v>0.10090144000000001</c:v>
                </c:pt>
                <c:pt idx="91">
                  <c:v>0.10074162259000001</c:v>
                </c:pt>
                <c:pt idx="92">
                  <c:v>0.10061301223000001</c:v>
                </c:pt>
                <c:pt idx="93">
                  <c:v>0.10051020703000001</c:v>
                </c:pt>
                <c:pt idx="94">
                  <c:v>0.10042854472</c:v>
                </c:pt>
                <c:pt idx="95">
                  <c:v>0.10036408492</c:v>
                </c:pt>
                <c:pt idx="96">
                  <c:v>0.10031353606</c:v>
                </c:pt>
                <c:pt idx="97">
                  <c:v>0.10027417501000001</c:v>
                </c:pt>
                <c:pt idx="98">
                  <c:v>0.1002437659</c:v>
                </c:pt>
                <c:pt idx="99">
                  <c:v>0.10022048497000001</c:v>
                </c:pt>
                <c:pt idx="100">
                  <c:v>0.10020285370000001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60427056"/>
        <c:axId val="460420000"/>
      </c:scatterChart>
      <c:valAx>
        <c:axId val="4604270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460420000"/>
        <c:crosses val="autoZero"/>
        <c:crossBetween val="midCat"/>
      </c:valAx>
      <c:valAx>
        <c:axId val="460420000"/>
        <c:scaling>
          <c:orientation val="minMax"/>
        </c:scaling>
        <c:delete val="0"/>
        <c:axPos val="l"/>
        <c:majorGridlines/>
        <c:numFmt formatCode="0.00E+00" sourceLinked="1"/>
        <c:majorTickMark val="out"/>
        <c:minorTickMark val="none"/>
        <c:tickLblPos val="nextTo"/>
        <c:crossAx val="460427056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161DAC-A5A2-4579-A6BF-6503B7730023}" type="datetimeFigureOut">
              <a:rPr lang="en-US" smtClean="0"/>
              <a:t>5/23/2016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211B19-BD4D-4E58-98DB-A283626500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5471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11B19-BD4D-4E58-98DB-A2836265009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3992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B612F-3C6F-46F3-BA32-15B2EAC1EA0A}" type="datetime1">
              <a:rPr lang="en-US" smtClean="0"/>
              <a:t>5/23/2016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763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C4A56-D2B7-4F7D-8009-250C100F81E8}" type="datetime1">
              <a:rPr lang="en-US" smtClean="0"/>
              <a:t>5/23/2016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552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B3F90-B3C4-451A-AAB2-91F48A7B63E7}" type="datetime1">
              <a:rPr lang="en-US" smtClean="0"/>
              <a:t>5/23/2016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732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AB168-938A-404B-993A-65F9E91F0E6A}" type="datetime1">
              <a:rPr lang="en-US" smtClean="0"/>
              <a:t>5/23/2016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294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FD998-A82C-490B-B162-2487F4364305}" type="datetime1">
              <a:rPr lang="en-US" smtClean="0"/>
              <a:t>5/23/2016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693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98A1B-8C20-4BA2-8475-176706D4E3FC}" type="datetime1">
              <a:rPr lang="en-US" smtClean="0"/>
              <a:t>5/23/2016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949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2504D-C4A1-4BD5-9171-10D5ECD10DE6}" type="datetime1">
              <a:rPr lang="en-US" smtClean="0"/>
              <a:t>5/23/2016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074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A9367-4F58-4907-BFA1-EDC6B596265E}" type="datetime1">
              <a:rPr lang="en-US" smtClean="0"/>
              <a:t>5/23/2016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463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4D560-E7CE-4B89-B76A-C3C5420568A5}" type="datetime1">
              <a:rPr lang="en-US" smtClean="0"/>
              <a:t>5/23/2016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457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2FA86-A137-4A9B-A77F-A5A5E00A02D5}" type="datetime1">
              <a:rPr lang="en-US" smtClean="0"/>
              <a:t>5/23/2016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528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0580B-1CD9-4F1F-B7D9-8608D6FDBBD4}" type="datetime1">
              <a:rPr lang="en-US" smtClean="0"/>
              <a:t>5/23/2016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131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35CFF4-9D72-44B4-9C1C-D2484346E29A}" type="datetime1">
              <a:rPr lang="en-US" smtClean="0"/>
              <a:t>5/23/2016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602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9066" y="1122363"/>
            <a:ext cx="5858933" cy="2387600"/>
          </a:xfrm>
        </p:spPr>
        <p:txBody>
          <a:bodyPr/>
          <a:lstStyle/>
          <a:p>
            <a:r>
              <a:rPr lang="en-US" dirty="0" smtClean="0"/>
              <a:t>Combinational logic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9066" y="3602038"/>
            <a:ext cx="5858933" cy="1655762"/>
          </a:xfrm>
        </p:spPr>
        <p:txBody>
          <a:bodyPr/>
          <a:lstStyle/>
          <a:p>
            <a:r>
              <a:rPr lang="en-US" i="1" dirty="0"/>
              <a:t>The Physics of Computing</a:t>
            </a:r>
            <a:endParaRPr lang="en-US" dirty="0"/>
          </a:p>
          <a:p>
            <a:r>
              <a:rPr lang="en-US" dirty="0"/>
              <a:t>Chapter </a:t>
            </a:r>
            <a:r>
              <a:rPr lang="en-US" dirty="0" smtClean="0"/>
              <a:t>4: Sequential </a:t>
            </a:r>
            <a:r>
              <a:rPr lang="en-US" dirty="0" err="1" smtClean="0"/>
              <a:t>Machineco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327" y="1477255"/>
            <a:ext cx="3073613" cy="3780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6036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Gain and reliability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Logic gates are amplifiers.</a:t>
                </a:r>
              </a:p>
              <a:p>
                <a:r>
                  <a:rPr lang="en-US" dirty="0" smtClean="0"/>
                  <a:t>Gain is a basic characteristic of amplifiers: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/>
                      <m:t>𝐴</m:t>
                    </m:r>
                    <m:r>
                      <a:rPr lang="en-US" i="1"/>
                      <m:t>=</m:t>
                    </m:r>
                    <m:f>
                      <m:fPr>
                        <m:ctrlPr>
                          <a:rPr lang="en-US" i="1"/>
                        </m:ctrlPr>
                      </m:fPr>
                      <m:num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𝑉</m:t>
                            </m:r>
                          </m:e>
                          <m:sub>
                            <m:r>
                              <a:rPr lang="en-US" i="1"/>
                              <m:t>𝑜𝑢𝑡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𝑉</m:t>
                            </m:r>
                          </m:e>
                          <m:sub>
                            <m:r>
                              <a:rPr lang="en-US" i="1"/>
                              <m:t>𝑖𝑛</m:t>
                            </m:r>
                          </m:sub>
                        </m:sSub>
                      </m:den>
                    </m:f>
                  </m:oMath>
                </a14:m>
                <a:endParaRPr lang="en-US" dirty="0" smtClean="0"/>
              </a:p>
              <a:p>
                <a:r>
                  <a:rPr lang="en-US" dirty="0" smtClean="0"/>
                  <a:t>Can measure gain from inverter transfer curve.</a:t>
                </a:r>
              </a:p>
              <a:p>
                <a:pPr lvl="1"/>
                <a:r>
                  <a:rPr lang="en-US" dirty="0" smtClean="0"/>
                  <a:t>Gain varies, typically interested in gain at middle of curve.</a:t>
                </a:r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0">
                <a:blip r:embed="rId2"/>
                <a:stretch>
                  <a:fillRect l="-2118" t="-2241" r="-1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7506003" y="5055724"/>
            <a:ext cx="33528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7497038" y="2092889"/>
            <a:ext cx="0" cy="2971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880019" y="2854889"/>
            <a:ext cx="519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err="1" smtClean="0"/>
              <a:t>V</a:t>
            </a:r>
            <a:r>
              <a:rPr lang="en-US" baseline="-25000" dirty="0" err="1" smtClean="0"/>
              <a:t>out</a:t>
            </a:r>
            <a:endParaRPr lang="en-US" baseline="-25000" dirty="0"/>
          </a:p>
        </p:txBody>
      </p:sp>
      <p:sp>
        <p:nvSpPr>
          <p:cNvPr id="9" name="TextBox 8"/>
          <p:cNvSpPr txBox="1"/>
          <p:nvPr/>
        </p:nvSpPr>
        <p:spPr>
          <a:xfrm>
            <a:off x="9373444" y="5178989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V</a:t>
            </a:r>
            <a:r>
              <a:rPr lang="en-US" baseline="-25000" dirty="0" smtClean="0"/>
              <a:t>in</a:t>
            </a:r>
            <a:endParaRPr lang="en-US" baseline="-25000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7312206" y="5055724"/>
            <a:ext cx="2286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7268438" y="2394046"/>
            <a:ext cx="2286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746741" y="2209380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V</a:t>
            </a:r>
            <a:r>
              <a:rPr lang="en-US" baseline="-25000" dirty="0" smtClean="0"/>
              <a:t>DD</a:t>
            </a:r>
            <a:endParaRPr lang="en-US" baseline="-25000" dirty="0"/>
          </a:p>
        </p:txBody>
      </p:sp>
      <p:sp>
        <p:nvSpPr>
          <p:cNvPr id="13" name="TextBox 12"/>
          <p:cNvSpPr txBox="1"/>
          <p:nvPr/>
        </p:nvSpPr>
        <p:spPr>
          <a:xfrm>
            <a:off x="6845169" y="4871058"/>
            <a:ext cx="4558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V</a:t>
            </a:r>
            <a:r>
              <a:rPr lang="en-US" baseline="-25000" dirty="0" smtClean="0"/>
              <a:t>SS</a:t>
            </a:r>
            <a:endParaRPr lang="en-US" baseline="-25000" dirty="0"/>
          </a:p>
        </p:txBody>
      </p:sp>
      <p:cxnSp>
        <p:nvCxnSpPr>
          <p:cNvPr id="14" name="Straight Connector 13"/>
          <p:cNvCxnSpPr/>
          <p:nvPr/>
        </p:nvCxnSpPr>
        <p:spPr>
          <a:xfrm rot="5400000">
            <a:off x="7391703" y="5178989"/>
            <a:ext cx="2286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5400000">
            <a:off x="10430738" y="5178989"/>
            <a:ext cx="2286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312206" y="5325555"/>
            <a:ext cx="4558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V</a:t>
            </a:r>
            <a:r>
              <a:rPr lang="en-US" baseline="-25000" dirty="0" smtClean="0"/>
              <a:t>SS</a:t>
            </a:r>
            <a:endParaRPr lang="en-US" baseline="-25000" dirty="0"/>
          </a:p>
        </p:txBody>
      </p:sp>
      <p:sp>
        <p:nvSpPr>
          <p:cNvPr id="17" name="TextBox 16"/>
          <p:cNvSpPr txBox="1"/>
          <p:nvPr/>
        </p:nvSpPr>
        <p:spPr>
          <a:xfrm>
            <a:off x="10292404" y="5322802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V</a:t>
            </a:r>
            <a:r>
              <a:rPr lang="en-US" baseline="-25000" dirty="0" smtClean="0"/>
              <a:t>DD</a:t>
            </a:r>
            <a:endParaRPr lang="en-US" baseline="-25000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8775700" y="2209380"/>
            <a:ext cx="1066800" cy="2969609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Freeform 18"/>
          <p:cNvSpPr/>
          <p:nvPr/>
        </p:nvSpPr>
        <p:spPr>
          <a:xfrm>
            <a:off x="7482477" y="2397155"/>
            <a:ext cx="3069772" cy="2638697"/>
          </a:xfrm>
          <a:custGeom>
            <a:avLst/>
            <a:gdLst>
              <a:gd name="connsiteX0" fmla="*/ 0 w 3069772"/>
              <a:gd name="connsiteY0" fmla="*/ 0 h 2638697"/>
              <a:gd name="connsiteX1" fmla="*/ 992777 w 3069772"/>
              <a:gd name="connsiteY1" fmla="*/ 13062 h 2638697"/>
              <a:gd name="connsiteX2" fmla="*/ 1293223 w 3069772"/>
              <a:gd name="connsiteY2" fmla="*/ 117565 h 2638697"/>
              <a:gd name="connsiteX3" fmla="*/ 1567543 w 3069772"/>
              <a:gd name="connsiteY3" fmla="*/ 509451 h 2638697"/>
              <a:gd name="connsiteX4" fmla="*/ 1907177 w 3069772"/>
              <a:gd name="connsiteY4" fmla="*/ 1449977 h 2638697"/>
              <a:gd name="connsiteX5" fmla="*/ 2142309 w 3069772"/>
              <a:gd name="connsiteY5" fmla="*/ 2090057 h 2638697"/>
              <a:gd name="connsiteX6" fmla="*/ 2442754 w 3069772"/>
              <a:gd name="connsiteY6" fmla="*/ 2455817 h 2638697"/>
              <a:gd name="connsiteX7" fmla="*/ 3069772 w 3069772"/>
              <a:gd name="connsiteY7" fmla="*/ 2638697 h 2638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69772" h="2638697">
                <a:moveTo>
                  <a:pt x="0" y="0"/>
                </a:moveTo>
                <a:lnTo>
                  <a:pt x="992777" y="13062"/>
                </a:lnTo>
                <a:cubicBezTo>
                  <a:pt x="1208314" y="32656"/>
                  <a:pt x="1197429" y="34834"/>
                  <a:pt x="1293223" y="117565"/>
                </a:cubicBezTo>
                <a:cubicBezTo>
                  <a:pt x="1389017" y="200296"/>
                  <a:pt x="1465217" y="287382"/>
                  <a:pt x="1567543" y="509451"/>
                </a:cubicBezTo>
                <a:cubicBezTo>
                  <a:pt x="1669869" y="731520"/>
                  <a:pt x="1811383" y="1186543"/>
                  <a:pt x="1907177" y="1449977"/>
                </a:cubicBezTo>
                <a:cubicBezTo>
                  <a:pt x="2002971" y="1713411"/>
                  <a:pt x="2053046" y="1922417"/>
                  <a:pt x="2142309" y="2090057"/>
                </a:cubicBezTo>
                <a:cubicBezTo>
                  <a:pt x="2231572" y="2257697"/>
                  <a:pt x="2288177" y="2364377"/>
                  <a:pt x="2442754" y="2455817"/>
                </a:cubicBezTo>
                <a:cubicBezTo>
                  <a:pt x="2597331" y="2547257"/>
                  <a:pt x="2833551" y="2592977"/>
                  <a:pt x="3069772" y="2638697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9430350" y="3353148"/>
            <a:ext cx="3177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A</a:t>
            </a:r>
            <a:endParaRPr lang="en-US" baseline="-25000" dirty="0"/>
          </a:p>
        </p:txBody>
      </p:sp>
      <p:cxnSp>
        <p:nvCxnSpPr>
          <p:cNvPr id="21" name="Straight Connector 20"/>
          <p:cNvCxnSpPr/>
          <p:nvPr/>
        </p:nvCxnSpPr>
        <p:spPr>
          <a:xfrm>
            <a:off x="9156700" y="3196146"/>
            <a:ext cx="23295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19" idx="4"/>
          </p:cNvCxnSpPr>
          <p:nvPr/>
        </p:nvCxnSpPr>
        <p:spPr>
          <a:xfrm flipV="1">
            <a:off x="9389654" y="3196146"/>
            <a:ext cx="0" cy="65098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7144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Saturating inverter model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Simple model for inverter: constant gain in middle of range, saturated at ends of range.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𝑉</m:t>
                        </m:r>
                      </m:e>
                      <m:sub>
                        <m:r>
                          <a:rPr lang="en-US" i="1"/>
                          <m:t>𝑜𝑢𝑡</m:t>
                        </m:r>
                      </m:sub>
                    </m:sSub>
                    <m:r>
                      <a:rPr lang="en-US" i="1"/>
                      <m:t>=−</m:t>
                    </m:r>
                    <m:r>
                      <a:rPr lang="en-US" i="1"/>
                      <m:t>𝐴</m:t>
                    </m:r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𝑉</m:t>
                        </m:r>
                      </m:e>
                      <m:sub>
                        <m:r>
                          <a:rPr lang="en-US" i="1"/>
                          <m:t>𝑖𝑛</m:t>
                        </m:r>
                      </m:sub>
                    </m:sSub>
                    <m:r>
                      <a:rPr lang="en-US" i="1"/>
                      <m:t>,− </m:t>
                    </m:r>
                    <m:r>
                      <a:rPr lang="en-US" i="1"/>
                      <m:t>𝑣</m:t>
                    </m:r>
                    <m:r>
                      <a:rPr lang="en-US" i="1"/>
                      <m:t>≤</m:t>
                    </m:r>
                    <m:f>
                      <m:fPr>
                        <m:type m:val="skw"/>
                        <m:ctrlPr>
                          <a:rPr lang="en-US" i="1"/>
                        </m:ctrlPr>
                      </m:fPr>
                      <m:num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𝑉</m:t>
                            </m:r>
                          </m:e>
                          <m:sub>
                            <m:r>
                              <a:rPr lang="en-US" i="1"/>
                              <m:t>𝑖𝑛</m:t>
                            </m:r>
                          </m:sub>
                        </m:sSub>
                      </m:num>
                      <m:den>
                        <m:r>
                          <a:rPr lang="en-US" i="1"/>
                          <m:t>𝐴</m:t>
                        </m:r>
                      </m:den>
                    </m:f>
                    <m:r>
                      <a:rPr lang="en-US" i="1"/>
                      <m:t>≤</m:t>
                    </m:r>
                    <m:r>
                      <a:rPr lang="en-US" i="1"/>
                      <m:t>𝑣</m:t>
                    </m:r>
                  </m:oMath>
                </a14:m>
                <a:endParaRPr lang="en-US" dirty="0" smtClean="0"/>
              </a:p>
              <a:p>
                <a14:m>
                  <m:oMath xmlns:m="http://schemas.openxmlformats.org/officeDocument/2006/math">
                    <m:r>
                      <a:rPr lang="en-US" i="1"/>
                      <m:t>=</m:t>
                    </m:r>
                    <m:r>
                      <a:rPr lang="en-US" i="1"/>
                      <m:t>𝑣</m:t>
                    </m:r>
                    <m:r>
                      <a:rPr lang="en-US" i="1"/>
                      <m:t>, </m:t>
                    </m:r>
                    <m:f>
                      <m:fPr>
                        <m:type m:val="skw"/>
                        <m:ctrlPr>
                          <a:rPr lang="en-US" i="1"/>
                        </m:ctrlPr>
                      </m:fPr>
                      <m:num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𝑉</m:t>
                            </m:r>
                          </m:e>
                          <m:sub>
                            <m:r>
                              <a:rPr lang="en-US" i="1"/>
                              <m:t>𝑖𝑛</m:t>
                            </m:r>
                          </m:sub>
                        </m:sSub>
                      </m:num>
                      <m:den>
                        <m:r>
                          <a:rPr lang="en-US" i="1"/>
                          <m:t>𝐴</m:t>
                        </m:r>
                      </m:den>
                    </m:f>
                    <m:r>
                      <a:rPr lang="en-US" i="1"/>
                      <m:t>&lt;−</m:t>
                    </m:r>
                    <m:r>
                      <a:rPr lang="en-US" i="1"/>
                      <m:t>𝑣</m:t>
                    </m:r>
                  </m:oMath>
                </a14:m>
                <a:endParaRPr lang="en-US" dirty="0" smtClean="0"/>
              </a:p>
              <a:p>
                <a14:m>
                  <m:oMath xmlns:m="http://schemas.openxmlformats.org/officeDocument/2006/math">
                    <m:r>
                      <a:rPr lang="en-US" i="1"/>
                      <m:t>=</m:t>
                    </m:r>
                    <m:r>
                      <a:rPr lang="en-US" i="1"/>
                      <m:t>𝑣</m:t>
                    </m:r>
                    <m:r>
                      <a:rPr lang="en-US" i="1"/>
                      <m:t>, </m:t>
                    </m:r>
                    <m:f>
                      <m:fPr>
                        <m:type m:val="skw"/>
                        <m:ctrlPr>
                          <a:rPr lang="en-US" i="1"/>
                        </m:ctrlPr>
                      </m:fPr>
                      <m:num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𝑉</m:t>
                            </m:r>
                          </m:e>
                          <m:sub>
                            <m:r>
                              <a:rPr lang="en-US" i="1"/>
                              <m:t>𝑖𝑛</m:t>
                            </m:r>
                          </m:sub>
                        </m:sSub>
                      </m:num>
                      <m:den>
                        <m:r>
                          <a:rPr lang="en-US" i="1"/>
                          <m:t>𝐴</m:t>
                        </m:r>
                      </m:den>
                    </m:f>
                    <m:r>
                      <a:rPr lang="en-US" i="1"/>
                      <m:t>&lt;−</m:t>
                    </m:r>
                    <m:r>
                      <a:rPr lang="en-US" i="1"/>
                      <m:t>𝑣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0">
                <a:blip r:embed="rId2"/>
                <a:stretch>
                  <a:fillRect l="-2118" t="-2241" r="-28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6882330" y="3520043"/>
            <a:ext cx="38862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8825430" y="1870075"/>
            <a:ext cx="0" cy="33528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10470844" y="3652078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</a:t>
            </a:r>
            <a:r>
              <a:rPr lang="en-US" baseline="-25000" dirty="0" smtClean="0"/>
              <a:t>in</a:t>
            </a:r>
            <a:endParaRPr lang="en-US" baseline="-25000" dirty="0"/>
          </a:p>
        </p:txBody>
      </p:sp>
      <p:sp>
        <p:nvSpPr>
          <p:cNvPr id="33" name="TextBox 32"/>
          <p:cNvSpPr txBox="1"/>
          <p:nvPr/>
        </p:nvSpPr>
        <p:spPr>
          <a:xfrm>
            <a:off x="8971185" y="2145473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10016010" y="2987675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7312233" y="2987675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-v</a:t>
            </a:r>
            <a:endParaRPr lang="en-US" dirty="0"/>
          </a:p>
        </p:txBody>
      </p:sp>
      <p:cxnSp>
        <p:nvCxnSpPr>
          <p:cNvPr id="36" name="Straight Connector 35"/>
          <p:cNvCxnSpPr/>
          <p:nvPr/>
        </p:nvCxnSpPr>
        <p:spPr>
          <a:xfrm flipV="1">
            <a:off x="8710401" y="4673970"/>
            <a:ext cx="219561" cy="202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8966992" y="4458756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-v</a:t>
            </a:r>
            <a:endParaRPr lang="en-US" dirty="0"/>
          </a:p>
        </p:txBody>
      </p:sp>
      <p:grpSp>
        <p:nvGrpSpPr>
          <p:cNvPr id="38" name="Group 37"/>
          <p:cNvGrpSpPr/>
          <p:nvPr/>
        </p:nvGrpSpPr>
        <p:grpSpPr>
          <a:xfrm>
            <a:off x="6882330" y="2383334"/>
            <a:ext cx="3878926" cy="2281718"/>
            <a:chOff x="2837286" y="2535714"/>
            <a:chExt cx="3928418" cy="2308820"/>
          </a:xfrm>
        </p:grpSpPr>
        <p:cxnSp>
          <p:nvCxnSpPr>
            <p:cNvPr id="39" name="Straight Connector 38"/>
            <p:cNvCxnSpPr/>
            <p:nvPr/>
          </p:nvCxnSpPr>
          <p:spPr>
            <a:xfrm>
              <a:off x="2837286" y="2535714"/>
              <a:ext cx="990600" cy="893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5791200" y="4844534"/>
              <a:ext cx="974504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3827886" y="2544644"/>
              <a:ext cx="1963314" cy="229989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42" name="TextBox 41"/>
          <p:cNvSpPr txBox="1"/>
          <p:nvPr/>
        </p:nvSpPr>
        <p:spPr>
          <a:xfrm>
            <a:off x="9419625" y="3007757"/>
            <a:ext cx="450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</a:t>
            </a:r>
            <a:r>
              <a:rPr lang="en-US" baseline="-25000" dirty="0" smtClean="0"/>
              <a:t>IH</a:t>
            </a:r>
            <a:endParaRPr lang="en-US" baseline="-25000" dirty="0"/>
          </a:p>
        </p:txBody>
      </p:sp>
      <p:sp>
        <p:nvSpPr>
          <p:cNvPr id="43" name="TextBox 42"/>
          <p:cNvSpPr txBox="1"/>
          <p:nvPr/>
        </p:nvSpPr>
        <p:spPr>
          <a:xfrm>
            <a:off x="7990668" y="302031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</a:t>
            </a:r>
            <a:r>
              <a:rPr lang="en-US" baseline="-25000" dirty="0" smtClean="0"/>
              <a:t>IL</a:t>
            </a:r>
            <a:endParaRPr lang="en-US" baseline="-25000" dirty="0"/>
          </a:p>
        </p:txBody>
      </p:sp>
      <p:sp>
        <p:nvSpPr>
          <p:cNvPr id="44" name="TextBox 43"/>
          <p:cNvSpPr txBox="1"/>
          <p:nvPr/>
        </p:nvSpPr>
        <p:spPr>
          <a:xfrm>
            <a:off x="8228123" y="1870075"/>
            <a:ext cx="519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V</a:t>
            </a:r>
            <a:r>
              <a:rPr lang="en-US" baseline="-25000" dirty="0" err="1" smtClean="0"/>
              <a:t>out</a:t>
            </a:r>
            <a:endParaRPr lang="en-US" baseline="-25000" dirty="0"/>
          </a:p>
        </p:txBody>
      </p:sp>
      <p:sp>
        <p:nvSpPr>
          <p:cNvPr id="45" name="TextBox 44"/>
          <p:cNvSpPr txBox="1"/>
          <p:nvPr/>
        </p:nvSpPr>
        <p:spPr>
          <a:xfrm>
            <a:off x="9398273" y="2462173"/>
            <a:ext cx="9722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</a:t>
            </a:r>
            <a:r>
              <a:rPr lang="en-US" dirty="0" smtClean="0"/>
              <a:t>ain |A|</a:t>
            </a:r>
            <a:endParaRPr lang="en-US" dirty="0"/>
          </a:p>
        </p:txBody>
      </p:sp>
      <p:cxnSp>
        <p:nvCxnSpPr>
          <p:cNvPr id="46" name="Straight Arrow Connector 45"/>
          <p:cNvCxnSpPr>
            <a:stCxn id="45" idx="1"/>
          </p:cNvCxnSpPr>
          <p:nvPr/>
        </p:nvCxnSpPr>
        <p:spPr>
          <a:xfrm flipH="1">
            <a:off x="8487937" y="2646839"/>
            <a:ext cx="910336" cy="3609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V="1">
            <a:off x="8710402" y="2383334"/>
            <a:ext cx="219561" cy="202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rot="5400000" flipV="1">
            <a:off x="8051989" y="3529603"/>
            <a:ext cx="219561" cy="202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rot="5400000" flipV="1">
            <a:off x="7414762" y="3538615"/>
            <a:ext cx="219561" cy="202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rot="5400000" flipV="1">
            <a:off x="9536239" y="3527593"/>
            <a:ext cx="219561" cy="202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rot="5400000" flipV="1">
            <a:off x="10044612" y="3538615"/>
            <a:ext cx="219561" cy="202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52" name="Group 51"/>
          <p:cNvGrpSpPr/>
          <p:nvPr/>
        </p:nvGrpSpPr>
        <p:grpSpPr>
          <a:xfrm>
            <a:off x="8153446" y="2752665"/>
            <a:ext cx="668982" cy="786963"/>
            <a:chOff x="5981746" y="2895600"/>
            <a:chExt cx="668982" cy="799127"/>
          </a:xfrm>
        </p:grpSpPr>
        <p:cxnSp>
          <p:nvCxnSpPr>
            <p:cNvPr id="53" name="Straight Connector 52"/>
            <p:cNvCxnSpPr/>
            <p:nvPr/>
          </p:nvCxnSpPr>
          <p:spPr>
            <a:xfrm flipH="1" flipV="1">
              <a:off x="5981746" y="2895600"/>
              <a:ext cx="7311" cy="799127"/>
            </a:xfrm>
            <a:prstGeom prst="line">
              <a:avLst/>
            </a:prstGeom>
            <a:ln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5981746" y="2895600"/>
              <a:ext cx="668982" cy="0"/>
            </a:xfrm>
            <a:prstGeom prst="line">
              <a:avLst/>
            </a:prstGeom>
            <a:ln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" name="Group 54"/>
          <p:cNvGrpSpPr/>
          <p:nvPr/>
        </p:nvGrpSpPr>
        <p:grpSpPr>
          <a:xfrm>
            <a:off x="8820181" y="3520044"/>
            <a:ext cx="824826" cy="938712"/>
            <a:chOff x="6648481" y="3675143"/>
            <a:chExt cx="824826" cy="938712"/>
          </a:xfrm>
        </p:grpSpPr>
        <p:cxnSp>
          <p:nvCxnSpPr>
            <p:cNvPr id="56" name="Straight Connector 55"/>
            <p:cNvCxnSpPr/>
            <p:nvPr/>
          </p:nvCxnSpPr>
          <p:spPr>
            <a:xfrm flipV="1">
              <a:off x="7473307" y="3675143"/>
              <a:ext cx="0" cy="938712"/>
            </a:xfrm>
            <a:prstGeom prst="line">
              <a:avLst/>
            </a:prstGeom>
            <a:ln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flipH="1">
              <a:off x="6648481" y="4613855"/>
              <a:ext cx="824826" cy="0"/>
            </a:xfrm>
            <a:prstGeom prst="line">
              <a:avLst/>
            </a:prstGeom>
            <a:ln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68673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Gain and signal levels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Slope affects translation of input levels to output levels.</a:t>
            </a:r>
          </a:p>
          <a:p>
            <a:r>
              <a:rPr lang="en-US" dirty="0"/>
              <a:t>At high gains, output voltage is higher than input voltage---restores logic levels.</a:t>
            </a:r>
          </a:p>
          <a:p>
            <a:r>
              <a:rPr lang="en-US" dirty="0" smtClean="0"/>
              <a:t>At low gains, output voltage is lower than input voltage---less reliable.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6950063" y="3633723"/>
            <a:ext cx="38862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8893163" y="1983755"/>
            <a:ext cx="0" cy="33528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9038918" y="2259153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0083743" y="3101355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379966" y="3101355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-v</a:t>
            </a:r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8778134" y="4787650"/>
            <a:ext cx="219561" cy="202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9034725" y="4572436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-v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9487358" y="3121437"/>
            <a:ext cx="450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</a:t>
            </a:r>
            <a:r>
              <a:rPr lang="en-US" baseline="-25000" dirty="0" smtClean="0"/>
              <a:t>IH</a:t>
            </a:r>
            <a:endParaRPr lang="en-US" baseline="-25000" dirty="0"/>
          </a:p>
        </p:txBody>
      </p:sp>
      <p:sp>
        <p:nvSpPr>
          <p:cNvPr id="14" name="TextBox 13"/>
          <p:cNvSpPr txBox="1"/>
          <p:nvPr/>
        </p:nvSpPr>
        <p:spPr>
          <a:xfrm>
            <a:off x="8058401" y="313399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</a:t>
            </a:r>
            <a:r>
              <a:rPr lang="en-US" baseline="-25000" dirty="0" smtClean="0"/>
              <a:t>IL</a:t>
            </a:r>
            <a:endParaRPr lang="en-US" baseline="-25000" dirty="0"/>
          </a:p>
        </p:txBody>
      </p:sp>
      <p:sp>
        <p:nvSpPr>
          <p:cNvPr id="15" name="TextBox 14"/>
          <p:cNvSpPr txBox="1"/>
          <p:nvPr/>
        </p:nvSpPr>
        <p:spPr>
          <a:xfrm>
            <a:off x="8295856" y="1983755"/>
            <a:ext cx="519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V</a:t>
            </a:r>
            <a:r>
              <a:rPr lang="en-US" baseline="-25000" dirty="0" err="1" smtClean="0"/>
              <a:t>out</a:t>
            </a:r>
            <a:endParaRPr lang="en-US" baseline="-25000" dirty="0"/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8778135" y="2497014"/>
            <a:ext cx="219561" cy="202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5400000" flipV="1">
            <a:off x="8119722" y="3643283"/>
            <a:ext cx="219561" cy="202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5400000" flipV="1">
            <a:off x="7482495" y="3652295"/>
            <a:ext cx="219561" cy="202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5400000" flipV="1">
            <a:off x="9603972" y="3641273"/>
            <a:ext cx="219561" cy="202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5400000" flipV="1">
            <a:off x="10112345" y="3652295"/>
            <a:ext cx="219561" cy="202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55" name="Group 54"/>
          <p:cNvGrpSpPr/>
          <p:nvPr/>
        </p:nvGrpSpPr>
        <p:grpSpPr>
          <a:xfrm>
            <a:off x="6950063" y="2497014"/>
            <a:ext cx="3878926" cy="2290636"/>
            <a:chOff x="6950063" y="2497014"/>
            <a:chExt cx="3878926" cy="2290636"/>
          </a:xfrm>
        </p:grpSpPr>
        <p:grpSp>
          <p:nvGrpSpPr>
            <p:cNvPr id="23" name="Group 22"/>
            <p:cNvGrpSpPr/>
            <p:nvPr/>
          </p:nvGrpSpPr>
          <p:grpSpPr>
            <a:xfrm>
              <a:off x="8221179" y="2945185"/>
              <a:ext cx="668982" cy="708123"/>
              <a:chOff x="5981746" y="2895600"/>
              <a:chExt cx="668982" cy="799127"/>
            </a:xfrm>
          </p:grpSpPr>
          <p:cxnSp>
            <p:nvCxnSpPr>
              <p:cNvPr id="24" name="Straight Connector 23"/>
              <p:cNvCxnSpPr/>
              <p:nvPr/>
            </p:nvCxnSpPr>
            <p:spPr>
              <a:xfrm flipH="1" flipV="1">
                <a:off x="5981746" y="2895600"/>
                <a:ext cx="7311" cy="799127"/>
              </a:xfrm>
              <a:prstGeom prst="line">
                <a:avLst/>
              </a:prstGeom>
              <a:ln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>
                <a:off x="5981746" y="2895600"/>
                <a:ext cx="668982" cy="0"/>
              </a:xfrm>
              <a:prstGeom prst="line">
                <a:avLst/>
              </a:prstGeom>
              <a:ln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Group 25"/>
            <p:cNvGrpSpPr/>
            <p:nvPr/>
          </p:nvGrpSpPr>
          <p:grpSpPr>
            <a:xfrm>
              <a:off x="8887914" y="3633724"/>
              <a:ext cx="824826" cy="806879"/>
              <a:chOff x="6648481" y="3675143"/>
              <a:chExt cx="824826" cy="938712"/>
            </a:xfrm>
          </p:grpSpPr>
          <p:cxnSp>
            <p:nvCxnSpPr>
              <p:cNvPr id="27" name="Straight Connector 26"/>
              <p:cNvCxnSpPr/>
              <p:nvPr/>
            </p:nvCxnSpPr>
            <p:spPr>
              <a:xfrm flipV="1">
                <a:off x="7473307" y="3675143"/>
                <a:ext cx="0" cy="938712"/>
              </a:xfrm>
              <a:prstGeom prst="line">
                <a:avLst/>
              </a:prstGeom>
              <a:ln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 flipH="1">
                <a:off x="6648481" y="4613855"/>
                <a:ext cx="824826" cy="0"/>
              </a:xfrm>
              <a:prstGeom prst="line">
                <a:avLst/>
              </a:prstGeom>
              <a:ln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3" name="Group 32"/>
            <p:cNvGrpSpPr/>
            <p:nvPr/>
          </p:nvGrpSpPr>
          <p:grpSpPr>
            <a:xfrm>
              <a:off x="6950063" y="2497014"/>
              <a:ext cx="3878926" cy="2290636"/>
              <a:chOff x="6950063" y="2497014"/>
              <a:chExt cx="3878926" cy="2290636"/>
            </a:xfrm>
          </p:grpSpPr>
          <p:sp>
            <p:nvSpPr>
              <p:cNvPr id="16" name="TextBox 15"/>
              <p:cNvSpPr txBox="1"/>
              <p:nvPr/>
            </p:nvSpPr>
            <p:spPr>
              <a:xfrm>
                <a:off x="9466006" y="2575853"/>
                <a:ext cx="131048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g</a:t>
                </a:r>
                <a:r>
                  <a:rPr lang="en-US" dirty="0" smtClean="0"/>
                  <a:t>ain |A| &lt; 1</a:t>
                </a:r>
                <a:endParaRPr lang="en-US" dirty="0"/>
              </a:p>
            </p:txBody>
          </p:sp>
          <p:cxnSp>
            <p:nvCxnSpPr>
              <p:cNvPr id="17" name="Straight Arrow Connector 16"/>
              <p:cNvCxnSpPr>
                <a:stCxn id="16" idx="1"/>
              </p:cNvCxnSpPr>
              <p:nvPr/>
            </p:nvCxnSpPr>
            <p:spPr>
              <a:xfrm flipH="1">
                <a:off x="8555670" y="2760519"/>
                <a:ext cx="910336" cy="36091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9" name="Group 28"/>
              <p:cNvGrpSpPr/>
              <p:nvPr/>
            </p:nvGrpSpPr>
            <p:grpSpPr>
              <a:xfrm>
                <a:off x="6950063" y="2497014"/>
                <a:ext cx="3878926" cy="2290636"/>
                <a:chOff x="4710630" y="2538433"/>
                <a:chExt cx="3878926" cy="2290636"/>
              </a:xfrm>
            </p:grpSpPr>
            <p:cxnSp>
              <p:nvCxnSpPr>
                <p:cNvPr id="30" name="Straight Connector 29"/>
                <p:cNvCxnSpPr/>
                <p:nvPr/>
              </p:nvCxnSpPr>
              <p:spPr>
                <a:xfrm>
                  <a:off x="5486400" y="2538433"/>
                  <a:ext cx="2357910" cy="2290636"/>
                </a:xfrm>
                <a:prstGeom prst="line">
                  <a:avLst/>
                </a:prstGeom>
                <a:ln w="28575">
                  <a:solidFill>
                    <a:srgbClr val="C00000"/>
                  </a:solidFill>
                </a:ln>
              </p:spPr>
              <p:style>
                <a:lnRef idx="2">
                  <a:schemeClr val="accent2"/>
                </a:lnRef>
                <a:fillRef idx="0">
                  <a:schemeClr val="accent2"/>
                </a:fillRef>
                <a:effectRef idx="1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Straight Connector 30"/>
                <p:cNvCxnSpPr/>
                <p:nvPr/>
              </p:nvCxnSpPr>
              <p:spPr>
                <a:xfrm flipV="1">
                  <a:off x="7844310" y="4820151"/>
                  <a:ext cx="745246" cy="8918"/>
                </a:xfrm>
                <a:prstGeom prst="line">
                  <a:avLst/>
                </a:prstGeom>
                <a:ln w="28575">
                  <a:solidFill>
                    <a:srgbClr val="C00000"/>
                  </a:solidFill>
                </a:ln>
              </p:spPr>
              <p:style>
                <a:lnRef idx="2">
                  <a:schemeClr val="accent2"/>
                </a:lnRef>
                <a:fillRef idx="0">
                  <a:schemeClr val="accent2"/>
                </a:fillRef>
                <a:effectRef idx="1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Connector 31"/>
                <p:cNvCxnSpPr/>
                <p:nvPr/>
              </p:nvCxnSpPr>
              <p:spPr>
                <a:xfrm flipH="1" flipV="1">
                  <a:off x="4710630" y="2538433"/>
                  <a:ext cx="775770" cy="8825"/>
                </a:xfrm>
                <a:prstGeom prst="line">
                  <a:avLst/>
                </a:prstGeom>
                <a:ln w="28575">
                  <a:solidFill>
                    <a:srgbClr val="C00000"/>
                  </a:solidFill>
                </a:ln>
              </p:spPr>
              <p:style>
                <a:lnRef idx="2">
                  <a:schemeClr val="accent2"/>
                </a:lnRef>
                <a:fillRef idx="0">
                  <a:schemeClr val="accent2"/>
                </a:fillRef>
                <a:effectRef idx="1">
                  <a:schemeClr val="accent2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41" name="Group 40"/>
          <p:cNvGrpSpPr/>
          <p:nvPr/>
        </p:nvGrpSpPr>
        <p:grpSpPr>
          <a:xfrm>
            <a:off x="6950063" y="2507989"/>
            <a:ext cx="3892525" cy="2290636"/>
            <a:chOff x="4644535" y="2538386"/>
            <a:chExt cx="3892525" cy="2290636"/>
          </a:xfrm>
        </p:grpSpPr>
        <p:grpSp>
          <p:nvGrpSpPr>
            <p:cNvPr id="42" name="Group 41"/>
            <p:cNvGrpSpPr/>
            <p:nvPr/>
          </p:nvGrpSpPr>
          <p:grpSpPr>
            <a:xfrm>
              <a:off x="5981746" y="2617272"/>
              <a:ext cx="668982" cy="1077455"/>
              <a:chOff x="5981746" y="2895600"/>
              <a:chExt cx="668982" cy="799127"/>
            </a:xfrm>
          </p:grpSpPr>
          <p:cxnSp>
            <p:nvCxnSpPr>
              <p:cNvPr id="53" name="Straight Connector 52"/>
              <p:cNvCxnSpPr/>
              <p:nvPr/>
            </p:nvCxnSpPr>
            <p:spPr>
              <a:xfrm flipH="1" flipV="1">
                <a:off x="5981746" y="2895600"/>
                <a:ext cx="7311" cy="799127"/>
              </a:xfrm>
              <a:prstGeom prst="line">
                <a:avLst/>
              </a:prstGeom>
              <a:ln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/>
            </p:nvCxnSpPr>
            <p:spPr>
              <a:xfrm>
                <a:off x="5981746" y="2895600"/>
                <a:ext cx="668982" cy="0"/>
              </a:xfrm>
              <a:prstGeom prst="line">
                <a:avLst/>
              </a:prstGeom>
              <a:ln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" name="Group 42"/>
            <p:cNvGrpSpPr/>
            <p:nvPr/>
          </p:nvGrpSpPr>
          <p:grpSpPr>
            <a:xfrm>
              <a:off x="6648481" y="3675142"/>
              <a:ext cx="824826" cy="1153879"/>
              <a:chOff x="6648481" y="3675143"/>
              <a:chExt cx="824826" cy="938712"/>
            </a:xfrm>
          </p:grpSpPr>
          <p:cxnSp>
            <p:nvCxnSpPr>
              <p:cNvPr id="51" name="Straight Connector 50"/>
              <p:cNvCxnSpPr/>
              <p:nvPr/>
            </p:nvCxnSpPr>
            <p:spPr>
              <a:xfrm flipV="1">
                <a:off x="7473307" y="3675143"/>
                <a:ext cx="0" cy="938712"/>
              </a:xfrm>
              <a:prstGeom prst="line">
                <a:avLst/>
              </a:prstGeom>
              <a:ln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>
              <a:xfrm flipH="1">
                <a:off x="6648481" y="4613855"/>
                <a:ext cx="824826" cy="0"/>
              </a:xfrm>
              <a:prstGeom prst="line">
                <a:avLst/>
              </a:prstGeom>
              <a:ln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4" name="Group 43"/>
            <p:cNvGrpSpPr/>
            <p:nvPr/>
          </p:nvGrpSpPr>
          <p:grpSpPr>
            <a:xfrm>
              <a:off x="4644535" y="2538386"/>
              <a:ext cx="3892525" cy="2290636"/>
              <a:chOff x="4644535" y="2538386"/>
              <a:chExt cx="3892525" cy="2290636"/>
            </a:xfrm>
          </p:grpSpPr>
          <p:sp>
            <p:nvSpPr>
              <p:cNvPr id="45" name="TextBox 44"/>
              <p:cNvSpPr txBox="1"/>
              <p:nvPr/>
            </p:nvSpPr>
            <p:spPr>
              <a:xfrm>
                <a:off x="7226573" y="2617272"/>
                <a:ext cx="131048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g</a:t>
                </a:r>
                <a:r>
                  <a:rPr lang="en-US" dirty="0" smtClean="0"/>
                  <a:t>ain |A| &gt; 1</a:t>
                </a:r>
                <a:endParaRPr lang="en-US" dirty="0"/>
              </a:p>
            </p:txBody>
          </p:sp>
          <p:cxnSp>
            <p:nvCxnSpPr>
              <p:cNvPr id="46" name="Straight Arrow Connector 45"/>
              <p:cNvCxnSpPr>
                <a:stCxn id="45" idx="1"/>
              </p:cNvCxnSpPr>
              <p:nvPr/>
            </p:nvCxnSpPr>
            <p:spPr>
              <a:xfrm flipH="1">
                <a:off x="6316237" y="2801938"/>
                <a:ext cx="910336" cy="36091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7" name="Group 46"/>
              <p:cNvGrpSpPr/>
              <p:nvPr/>
            </p:nvGrpSpPr>
            <p:grpSpPr>
              <a:xfrm>
                <a:off x="4644535" y="2538386"/>
                <a:ext cx="3863033" cy="2290636"/>
                <a:chOff x="4726523" y="2538433"/>
                <a:chExt cx="3863033" cy="2290636"/>
              </a:xfrm>
            </p:grpSpPr>
            <p:cxnSp>
              <p:nvCxnSpPr>
                <p:cNvPr id="48" name="Straight Connector 47"/>
                <p:cNvCxnSpPr/>
                <p:nvPr/>
              </p:nvCxnSpPr>
              <p:spPr>
                <a:xfrm>
                  <a:off x="5989057" y="2538433"/>
                  <a:ext cx="1402343" cy="2290636"/>
                </a:xfrm>
                <a:prstGeom prst="line">
                  <a:avLst/>
                </a:prstGeom>
                <a:ln w="28575">
                  <a:solidFill>
                    <a:srgbClr val="C00000"/>
                  </a:solidFill>
                </a:ln>
              </p:spPr>
              <p:style>
                <a:lnRef idx="2">
                  <a:schemeClr val="accent2"/>
                </a:lnRef>
                <a:fillRef idx="0">
                  <a:schemeClr val="accent2"/>
                </a:fillRef>
                <a:effectRef idx="1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Straight Connector 48"/>
                <p:cNvCxnSpPr/>
                <p:nvPr/>
              </p:nvCxnSpPr>
              <p:spPr>
                <a:xfrm flipV="1">
                  <a:off x="7391400" y="4820151"/>
                  <a:ext cx="1198156" cy="8918"/>
                </a:xfrm>
                <a:prstGeom prst="line">
                  <a:avLst/>
                </a:prstGeom>
                <a:ln w="28575">
                  <a:solidFill>
                    <a:srgbClr val="C00000"/>
                  </a:solidFill>
                </a:ln>
              </p:spPr>
              <p:style>
                <a:lnRef idx="2">
                  <a:schemeClr val="accent2"/>
                </a:lnRef>
                <a:fillRef idx="0">
                  <a:schemeClr val="accent2"/>
                </a:fillRef>
                <a:effectRef idx="1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Connector 49"/>
                <p:cNvCxnSpPr/>
                <p:nvPr/>
              </p:nvCxnSpPr>
              <p:spPr>
                <a:xfrm flipV="1">
                  <a:off x="4726523" y="2546818"/>
                  <a:ext cx="1270615" cy="4459"/>
                </a:xfrm>
                <a:prstGeom prst="line">
                  <a:avLst/>
                </a:prstGeom>
                <a:ln w="28575">
                  <a:solidFill>
                    <a:srgbClr val="C00000"/>
                  </a:solidFill>
                </a:ln>
              </p:spPr>
              <p:style>
                <a:lnRef idx="2">
                  <a:schemeClr val="accent2"/>
                </a:lnRef>
                <a:fillRef idx="0">
                  <a:schemeClr val="accent2"/>
                </a:fillRef>
                <a:effectRef idx="1">
                  <a:schemeClr val="accent2"/>
                </a:effectRef>
                <a:fontRef idx="minor">
                  <a:schemeClr val="tx1"/>
                </a:fontRef>
              </p:style>
            </p:cxnSp>
          </p:grpSp>
        </p:grpSp>
      </p:grpSp>
    </p:spTree>
    <p:extLst>
      <p:ext uri="{BB962C8B-B14F-4D97-AF65-F5344CB8AC3E}">
        <p14:creationId xmlns:p14="http://schemas.microsoft.com/office/powerpoint/2010/main" val="2586462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Gain and delay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9" name="Content Placeholder 28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Gain improves delay for slow-rising inputs.</a:t>
                </a:r>
              </a:p>
              <a:p>
                <a:r>
                  <a:rPr lang="en-US" dirty="0" smtClean="0"/>
                  <a:t>Gain helps with cascaded logic: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𝑉</m:t>
                        </m:r>
                      </m:e>
                      <m:sub>
                        <m:r>
                          <a:rPr lang="en-US" i="1"/>
                          <m:t>𝑜𝑢𝑡</m:t>
                        </m:r>
                      </m:sub>
                    </m:sSub>
                    <m:r>
                      <a:rPr lang="en-US" i="1"/>
                      <m:t>(</m:t>
                    </m:r>
                    <m:r>
                      <a:rPr lang="en-US" i="1"/>
                      <m:t>𝑛</m:t>
                    </m:r>
                    <m:r>
                      <a:rPr lang="en-US" i="1"/>
                      <m:t>)=</m:t>
                    </m:r>
                    <m:sSup>
                      <m:sSupPr>
                        <m:ctrlPr>
                          <a:rPr lang="en-US" i="1"/>
                        </m:ctrlPr>
                      </m:sSupPr>
                      <m:e>
                        <m:d>
                          <m:dPr>
                            <m:ctrlPr>
                              <a:rPr lang="en-US" i="1"/>
                            </m:ctrlPr>
                          </m:dPr>
                          <m:e>
                            <m:r>
                              <a:rPr lang="en-US" i="1"/>
                              <m:t>𝐴</m:t>
                            </m:r>
                            <m:sSub>
                              <m:sSubPr>
                                <m:ctrlPr>
                                  <a:rPr lang="en-US" i="1"/>
                                </m:ctrlPr>
                              </m:sSubPr>
                              <m:e>
                                <m:r>
                                  <a:rPr lang="en-US" i="1"/>
                                  <m:t>𝑉</m:t>
                                </m:r>
                              </m:e>
                              <m:sub>
                                <m:r>
                                  <a:rPr lang="en-US" i="1"/>
                                  <m:t>𝑖𝑛</m:t>
                                </m:r>
                              </m:sub>
                            </m:sSub>
                            <m:r>
                              <a:rPr lang="en-US" i="1"/>
                              <m:t>(0)</m:t>
                            </m:r>
                          </m:e>
                        </m:d>
                      </m:e>
                      <m:sup>
                        <m:r>
                          <a:rPr lang="en-US" i="1"/>
                          <m:t>𝑛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29" name="Content Placeholder 28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901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Gain and delay example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grpSp>
        <p:nvGrpSpPr>
          <p:cNvPr id="30" name="Group 29"/>
          <p:cNvGrpSpPr/>
          <p:nvPr/>
        </p:nvGrpSpPr>
        <p:grpSpPr>
          <a:xfrm>
            <a:off x="2223543" y="2203554"/>
            <a:ext cx="7057538" cy="3414236"/>
            <a:chOff x="2223543" y="2203554"/>
            <a:chExt cx="7057538" cy="3414236"/>
          </a:xfrm>
        </p:grpSpPr>
        <p:cxnSp>
          <p:nvCxnSpPr>
            <p:cNvPr id="7" name="Straight Arrow Connector 6"/>
            <p:cNvCxnSpPr/>
            <p:nvPr/>
          </p:nvCxnSpPr>
          <p:spPr>
            <a:xfrm>
              <a:off x="2880281" y="3890590"/>
              <a:ext cx="640080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 flipV="1">
              <a:off x="2880281" y="2264990"/>
              <a:ext cx="0" cy="33528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7833281" y="4004890"/>
              <a:ext cx="6142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time</a:t>
              </a:r>
              <a:endParaRPr lang="en-US" dirty="0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2727881" y="2572886"/>
              <a:ext cx="3048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2358590" y="2320592"/>
              <a:ext cx="2888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v</a:t>
              </a:r>
              <a:endParaRPr lang="en-US" dirty="0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2727881" y="5312990"/>
              <a:ext cx="3048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2358590" y="5060696"/>
              <a:ext cx="3866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-V</a:t>
              </a:r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328081" y="3941390"/>
              <a:ext cx="2616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</a:t>
              </a:r>
              <a:endParaRPr lang="en-US" dirty="0"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2880281" y="5245362"/>
              <a:ext cx="1578605" cy="0"/>
            </a:xfrm>
            <a:prstGeom prst="line">
              <a:avLst/>
            </a:prstGeom>
            <a:ln>
              <a:prstDash val="dash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5775881" y="2581458"/>
              <a:ext cx="3352800" cy="0"/>
            </a:xfrm>
            <a:prstGeom prst="line">
              <a:avLst/>
            </a:prstGeom>
            <a:ln>
              <a:prstDash val="dash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H="1">
              <a:off x="4458887" y="2604457"/>
              <a:ext cx="1316994" cy="2640905"/>
            </a:xfrm>
            <a:prstGeom prst="line">
              <a:avLst/>
            </a:prstGeom>
            <a:ln>
              <a:prstDash val="dash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4458886" y="3700090"/>
              <a:ext cx="0" cy="3048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2880281" y="2598484"/>
              <a:ext cx="1610997" cy="5973"/>
            </a:xfrm>
            <a:prstGeom prst="line">
              <a:avLst/>
            </a:prstGeom>
            <a:ln>
              <a:solidFill>
                <a:srgbClr val="C00000"/>
              </a:solidFill>
              <a:prstDash val="sysDash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V="1">
              <a:off x="6091478" y="5312990"/>
              <a:ext cx="3037203" cy="3294"/>
            </a:xfrm>
            <a:prstGeom prst="line">
              <a:avLst/>
            </a:prstGeom>
            <a:ln>
              <a:solidFill>
                <a:srgbClr val="C00000"/>
              </a:solidFill>
              <a:prstDash val="sysDash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4491278" y="2621483"/>
              <a:ext cx="1600200" cy="2708533"/>
            </a:xfrm>
            <a:prstGeom prst="line">
              <a:avLst/>
            </a:prstGeom>
            <a:ln>
              <a:solidFill>
                <a:srgbClr val="C00000"/>
              </a:solidFill>
              <a:prstDash val="sysDash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4842308" y="2203554"/>
              <a:ext cx="7617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|A|=1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cxnSp>
          <p:nvCxnSpPr>
            <p:cNvPr id="23" name="Straight Connector 22"/>
            <p:cNvCxnSpPr/>
            <p:nvPr/>
          </p:nvCxnSpPr>
          <p:spPr>
            <a:xfrm>
              <a:off x="2592834" y="4722956"/>
              <a:ext cx="3048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2223543" y="4470662"/>
              <a:ext cx="3802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V</a:t>
              </a:r>
              <a:r>
                <a:rPr lang="en-US" baseline="-25000" dirty="0" smtClean="0"/>
                <a:t>L</a:t>
              </a:r>
              <a:endParaRPr lang="en-US" baseline="-25000" dirty="0"/>
            </a:p>
          </p:txBody>
        </p:sp>
        <p:cxnSp>
          <p:nvCxnSpPr>
            <p:cNvPr id="25" name="Straight Connector 24"/>
            <p:cNvCxnSpPr/>
            <p:nvPr/>
          </p:nvCxnSpPr>
          <p:spPr>
            <a:xfrm>
              <a:off x="2592834" y="2953132"/>
              <a:ext cx="3048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2223543" y="2700838"/>
              <a:ext cx="4122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V</a:t>
              </a:r>
              <a:r>
                <a:rPr lang="en-US" baseline="-25000" dirty="0" smtClean="0"/>
                <a:t>H</a:t>
              </a:r>
              <a:endParaRPr lang="en-US" baseline="-25000" dirty="0"/>
            </a:p>
          </p:txBody>
        </p:sp>
        <p:cxnSp>
          <p:nvCxnSpPr>
            <p:cNvPr id="27" name="Straight Connector 26"/>
            <p:cNvCxnSpPr/>
            <p:nvPr/>
          </p:nvCxnSpPr>
          <p:spPr>
            <a:xfrm flipV="1">
              <a:off x="4720427" y="2601470"/>
              <a:ext cx="0" cy="2728546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2880281" y="4722956"/>
              <a:ext cx="2237102" cy="0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2880281" y="2953132"/>
              <a:ext cx="2237102" cy="0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1" name="Straight Arrow Connector 30"/>
          <p:cNvCxnSpPr/>
          <p:nvPr/>
        </p:nvCxnSpPr>
        <p:spPr>
          <a:xfrm>
            <a:off x="2880280" y="3890590"/>
            <a:ext cx="64008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V="1">
            <a:off x="2880280" y="2264990"/>
            <a:ext cx="0" cy="3352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7833280" y="4004890"/>
            <a:ext cx="614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</a:t>
            </a:r>
            <a:endParaRPr lang="en-US" dirty="0"/>
          </a:p>
        </p:txBody>
      </p:sp>
      <p:cxnSp>
        <p:nvCxnSpPr>
          <p:cNvPr id="34" name="Straight Connector 33"/>
          <p:cNvCxnSpPr/>
          <p:nvPr/>
        </p:nvCxnSpPr>
        <p:spPr>
          <a:xfrm>
            <a:off x="2727880" y="2572886"/>
            <a:ext cx="3048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2358589" y="2320592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</a:t>
            </a:r>
            <a:endParaRPr lang="en-US" dirty="0"/>
          </a:p>
        </p:txBody>
      </p:sp>
      <p:cxnSp>
        <p:nvCxnSpPr>
          <p:cNvPr id="36" name="Straight Connector 35"/>
          <p:cNvCxnSpPr/>
          <p:nvPr/>
        </p:nvCxnSpPr>
        <p:spPr>
          <a:xfrm>
            <a:off x="2727880" y="5312990"/>
            <a:ext cx="3048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2358589" y="5060696"/>
            <a:ext cx="386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-V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4328080" y="3941390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</a:t>
            </a:r>
            <a:endParaRPr lang="en-US" dirty="0"/>
          </a:p>
        </p:txBody>
      </p:sp>
      <p:cxnSp>
        <p:nvCxnSpPr>
          <p:cNvPr id="39" name="Straight Connector 38"/>
          <p:cNvCxnSpPr/>
          <p:nvPr/>
        </p:nvCxnSpPr>
        <p:spPr>
          <a:xfrm>
            <a:off x="2880280" y="5245362"/>
            <a:ext cx="1578605" cy="0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5775880" y="2581458"/>
            <a:ext cx="3352800" cy="0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>
            <a:off x="4458886" y="2604457"/>
            <a:ext cx="1316994" cy="2640905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4458885" y="3700090"/>
            <a:ext cx="0" cy="3048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2592833" y="4722956"/>
            <a:ext cx="3048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2223542" y="4470662"/>
            <a:ext cx="380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</a:t>
            </a:r>
            <a:r>
              <a:rPr lang="en-US" baseline="-25000" dirty="0" smtClean="0"/>
              <a:t>L</a:t>
            </a:r>
            <a:endParaRPr lang="en-US" baseline="-25000" dirty="0"/>
          </a:p>
        </p:txBody>
      </p:sp>
      <p:cxnSp>
        <p:nvCxnSpPr>
          <p:cNvPr id="45" name="Straight Connector 44"/>
          <p:cNvCxnSpPr/>
          <p:nvPr/>
        </p:nvCxnSpPr>
        <p:spPr>
          <a:xfrm>
            <a:off x="2592833" y="2953132"/>
            <a:ext cx="3048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2223542" y="2700838"/>
            <a:ext cx="412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</a:t>
            </a:r>
            <a:r>
              <a:rPr lang="en-US" baseline="-25000" dirty="0" smtClean="0"/>
              <a:t>H</a:t>
            </a:r>
            <a:endParaRPr lang="en-US" baseline="-25000" dirty="0"/>
          </a:p>
        </p:txBody>
      </p:sp>
      <p:cxnSp>
        <p:nvCxnSpPr>
          <p:cNvPr id="47" name="Straight Connector 46"/>
          <p:cNvCxnSpPr/>
          <p:nvPr/>
        </p:nvCxnSpPr>
        <p:spPr>
          <a:xfrm flipV="1">
            <a:off x="2880280" y="2598484"/>
            <a:ext cx="1610997" cy="5973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4842307" y="2203554"/>
            <a:ext cx="8675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|A| &gt; 1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49" name="Straight Connector 48"/>
          <p:cNvCxnSpPr/>
          <p:nvPr/>
        </p:nvCxnSpPr>
        <p:spPr>
          <a:xfrm flipV="1">
            <a:off x="4596221" y="2621483"/>
            <a:ext cx="0" cy="2728546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2880280" y="4722956"/>
            <a:ext cx="2237102" cy="0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2880280" y="2953132"/>
            <a:ext cx="2237102" cy="0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flipV="1">
            <a:off x="5634826" y="5312990"/>
            <a:ext cx="3493854" cy="17026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4491277" y="2621483"/>
            <a:ext cx="1143549" cy="2691507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V="1">
            <a:off x="4842307" y="2630196"/>
            <a:ext cx="0" cy="2728546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5" name="Group 54"/>
          <p:cNvGrpSpPr/>
          <p:nvPr/>
        </p:nvGrpSpPr>
        <p:grpSpPr>
          <a:xfrm>
            <a:off x="2223541" y="2203554"/>
            <a:ext cx="7057538" cy="3414236"/>
            <a:chOff x="932116" y="1900198"/>
            <a:chExt cx="7057538" cy="3414236"/>
          </a:xfrm>
        </p:grpSpPr>
        <p:cxnSp>
          <p:nvCxnSpPr>
            <p:cNvPr id="56" name="Straight Arrow Connector 55"/>
            <p:cNvCxnSpPr/>
            <p:nvPr/>
          </p:nvCxnSpPr>
          <p:spPr>
            <a:xfrm>
              <a:off x="1588854" y="3587234"/>
              <a:ext cx="640080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7" name="Straight Arrow Connector 56"/>
            <p:cNvCxnSpPr/>
            <p:nvPr/>
          </p:nvCxnSpPr>
          <p:spPr>
            <a:xfrm flipV="1">
              <a:off x="1588854" y="1961634"/>
              <a:ext cx="0" cy="33528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58" name="TextBox 57"/>
            <p:cNvSpPr txBox="1"/>
            <p:nvPr/>
          </p:nvSpPr>
          <p:spPr>
            <a:xfrm>
              <a:off x="6541854" y="3701534"/>
              <a:ext cx="6142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time</a:t>
              </a:r>
              <a:endParaRPr lang="en-US" dirty="0"/>
            </a:p>
          </p:txBody>
        </p:sp>
        <p:cxnSp>
          <p:nvCxnSpPr>
            <p:cNvPr id="59" name="Straight Connector 58"/>
            <p:cNvCxnSpPr/>
            <p:nvPr/>
          </p:nvCxnSpPr>
          <p:spPr>
            <a:xfrm>
              <a:off x="1436454" y="2269530"/>
              <a:ext cx="3048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0" name="TextBox 59"/>
            <p:cNvSpPr txBox="1"/>
            <p:nvPr/>
          </p:nvSpPr>
          <p:spPr>
            <a:xfrm>
              <a:off x="1067163" y="2017236"/>
              <a:ext cx="2888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v</a:t>
              </a:r>
              <a:endParaRPr lang="en-US" dirty="0"/>
            </a:p>
          </p:txBody>
        </p:sp>
        <p:cxnSp>
          <p:nvCxnSpPr>
            <p:cNvPr id="61" name="Straight Connector 60"/>
            <p:cNvCxnSpPr/>
            <p:nvPr/>
          </p:nvCxnSpPr>
          <p:spPr>
            <a:xfrm>
              <a:off x="1436454" y="5009634"/>
              <a:ext cx="3048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2" name="TextBox 61"/>
            <p:cNvSpPr txBox="1"/>
            <p:nvPr/>
          </p:nvSpPr>
          <p:spPr>
            <a:xfrm>
              <a:off x="1067163" y="4757340"/>
              <a:ext cx="3866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-V</a:t>
              </a:r>
              <a:endParaRPr lang="en-US" dirty="0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3036654" y="3638034"/>
              <a:ext cx="2616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</a:t>
              </a:r>
              <a:endParaRPr lang="en-US" dirty="0"/>
            </a:p>
          </p:txBody>
        </p:sp>
        <p:cxnSp>
          <p:nvCxnSpPr>
            <p:cNvPr id="64" name="Straight Connector 63"/>
            <p:cNvCxnSpPr/>
            <p:nvPr/>
          </p:nvCxnSpPr>
          <p:spPr>
            <a:xfrm>
              <a:off x="1588854" y="4942006"/>
              <a:ext cx="1578605" cy="0"/>
            </a:xfrm>
            <a:prstGeom prst="line">
              <a:avLst/>
            </a:prstGeom>
            <a:ln>
              <a:prstDash val="dash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4484454" y="2278102"/>
              <a:ext cx="3352800" cy="0"/>
            </a:xfrm>
            <a:prstGeom prst="line">
              <a:avLst/>
            </a:prstGeom>
            <a:ln>
              <a:prstDash val="dash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flipH="1">
              <a:off x="3167460" y="2301101"/>
              <a:ext cx="1316994" cy="2640905"/>
            </a:xfrm>
            <a:prstGeom prst="line">
              <a:avLst/>
            </a:prstGeom>
            <a:ln>
              <a:prstDash val="dash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>
              <a:off x="3167459" y="3396734"/>
              <a:ext cx="0" cy="3048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1301407" y="4419600"/>
              <a:ext cx="3048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9" name="TextBox 68"/>
            <p:cNvSpPr txBox="1"/>
            <p:nvPr/>
          </p:nvSpPr>
          <p:spPr>
            <a:xfrm>
              <a:off x="932116" y="4167306"/>
              <a:ext cx="3802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V</a:t>
              </a:r>
              <a:r>
                <a:rPr lang="en-US" baseline="-25000" dirty="0" smtClean="0"/>
                <a:t>L</a:t>
              </a:r>
              <a:endParaRPr lang="en-US" baseline="-25000" dirty="0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1301407" y="2649776"/>
              <a:ext cx="3048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1" name="TextBox 70"/>
            <p:cNvSpPr txBox="1"/>
            <p:nvPr/>
          </p:nvSpPr>
          <p:spPr>
            <a:xfrm>
              <a:off x="932116" y="2397482"/>
              <a:ext cx="4122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V</a:t>
              </a:r>
              <a:r>
                <a:rPr lang="en-US" baseline="-25000" dirty="0" smtClean="0"/>
                <a:t>H</a:t>
              </a:r>
              <a:endParaRPr lang="en-US" baseline="-25000" dirty="0"/>
            </a:p>
          </p:txBody>
        </p:sp>
        <p:cxnSp>
          <p:nvCxnSpPr>
            <p:cNvPr id="72" name="Straight Connector 71"/>
            <p:cNvCxnSpPr/>
            <p:nvPr/>
          </p:nvCxnSpPr>
          <p:spPr>
            <a:xfrm flipV="1">
              <a:off x="1588854" y="2295128"/>
              <a:ext cx="1610997" cy="5973"/>
            </a:xfrm>
            <a:prstGeom prst="line">
              <a:avLst/>
            </a:prstGeom>
            <a:ln w="28575">
              <a:solidFill>
                <a:srgbClr val="C00000"/>
              </a:solidFill>
              <a:prstDash val="sysDash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flipV="1">
              <a:off x="6400800" y="5009634"/>
              <a:ext cx="1436454" cy="17026"/>
            </a:xfrm>
            <a:prstGeom prst="line">
              <a:avLst/>
            </a:prstGeom>
            <a:ln w="28575">
              <a:solidFill>
                <a:srgbClr val="C00000"/>
              </a:solidFill>
              <a:prstDash val="sysDash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>
              <a:off x="3199851" y="2318127"/>
              <a:ext cx="3200949" cy="2700020"/>
            </a:xfrm>
            <a:prstGeom prst="line">
              <a:avLst/>
            </a:prstGeom>
            <a:ln w="28575">
              <a:solidFill>
                <a:srgbClr val="C00000"/>
              </a:solidFill>
              <a:prstDash val="sysDash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75" name="TextBox 74"/>
            <p:cNvSpPr txBox="1"/>
            <p:nvPr/>
          </p:nvSpPr>
          <p:spPr>
            <a:xfrm>
              <a:off x="3550881" y="1900198"/>
              <a:ext cx="86754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|A| &lt; 1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cxnSp>
          <p:nvCxnSpPr>
            <p:cNvPr id="76" name="Straight Connector 75"/>
            <p:cNvCxnSpPr/>
            <p:nvPr/>
          </p:nvCxnSpPr>
          <p:spPr>
            <a:xfrm flipV="1">
              <a:off x="3429000" y="2298114"/>
              <a:ext cx="0" cy="2728546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>
              <a:off x="1588854" y="4419600"/>
              <a:ext cx="2237102" cy="0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>
              <a:off x="1588854" y="2649776"/>
              <a:ext cx="2237102" cy="0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flipV="1">
              <a:off x="3581400" y="2337261"/>
              <a:ext cx="0" cy="2728546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90805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Transistor-level view of-slow rising inputs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Drain current depends on gate voltage.</a:t>
            </a:r>
          </a:p>
          <a:p>
            <a:r>
              <a:rPr lang="en-US" dirty="0" smtClean="0"/>
              <a:t>Fast-rising inputs cause transistor to reach maximum saturation current quickly.</a:t>
            </a:r>
          </a:p>
          <a:p>
            <a:r>
              <a:rPr lang="en-US" dirty="0" smtClean="0"/>
              <a:t>Slow-rising inputs mean transistor is in saturation but not at its maximum current.</a:t>
            </a:r>
          </a:p>
          <a:p>
            <a:r>
              <a:rPr lang="en-US" dirty="0" smtClean="0"/>
              <a:t>Slow-rising inputs result in longer gate delays.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6604743" y="5780125"/>
            <a:ext cx="44196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6604743" y="1874707"/>
            <a:ext cx="0" cy="390541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0414742" y="5923160"/>
            <a:ext cx="4473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V</a:t>
            </a:r>
            <a:r>
              <a:rPr lang="en-US" baseline="-25000" dirty="0" err="1" smtClean="0"/>
              <a:t>ds</a:t>
            </a:r>
            <a:endParaRPr lang="en-US" baseline="-25000" dirty="0"/>
          </a:p>
        </p:txBody>
      </p:sp>
      <p:sp>
        <p:nvSpPr>
          <p:cNvPr id="9" name="TextBox 8"/>
          <p:cNvSpPr txBox="1"/>
          <p:nvPr/>
        </p:nvSpPr>
        <p:spPr>
          <a:xfrm>
            <a:off x="6147543" y="2103325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</a:t>
            </a:r>
            <a:r>
              <a:rPr lang="en-US" baseline="-25000" dirty="0" smtClean="0"/>
              <a:t>d</a:t>
            </a:r>
            <a:endParaRPr lang="en-US" baseline="-25000" dirty="0"/>
          </a:p>
        </p:txBody>
      </p:sp>
      <p:sp>
        <p:nvSpPr>
          <p:cNvPr id="10" name="Freeform 9"/>
          <p:cNvSpPr/>
          <p:nvPr/>
        </p:nvSpPr>
        <p:spPr>
          <a:xfrm>
            <a:off x="6694390" y="2103325"/>
            <a:ext cx="4016188" cy="3620834"/>
          </a:xfrm>
          <a:custGeom>
            <a:avLst/>
            <a:gdLst>
              <a:gd name="connsiteX0" fmla="*/ 0 w 4016188"/>
              <a:gd name="connsiteY0" fmla="*/ 3620834 h 3620834"/>
              <a:gd name="connsiteX1" fmla="*/ 1515035 w 4016188"/>
              <a:gd name="connsiteY1" fmla="*/ 545940 h 3620834"/>
              <a:gd name="connsiteX2" fmla="*/ 4016188 w 4016188"/>
              <a:gd name="connsiteY2" fmla="*/ 17022 h 3620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016188" h="3620834">
                <a:moveTo>
                  <a:pt x="0" y="3620834"/>
                </a:moveTo>
                <a:cubicBezTo>
                  <a:pt x="422835" y="2383704"/>
                  <a:pt x="845670" y="1146575"/>
                  <a:pt x="1515035" y="545940"/>
                </a:cubicBezTo>
                <a:cubicBezTo>
                  <a:pt x="2184400" y="-54695"/>
                  <a:pt x="3100294" y="-18837"/>
                  <a:pt x="4016188" y="17022"/>
                </a:cubicBezTo>
              </a:path>
            </a:pathLst>
          </a:cu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6727795" y="3999264"/>
            <a:ext cx="3881718" cy="1751270"/>
          </a:xfrm>
          <a:custGeom>
            <a:avLst/>
            <a:gdLst>
              <a:gd name="connsiteX0" fmla="*/ 0 w 3881718"/>
              <a:gd name="connsiteY0" fmla="*/ 1751270 h 1751270"/>
              <a:gd name="connsiteX1" fmla="*/ 1550894 w 3881718"/>
              <a:gd name="connsiteY1" fmla="*/ 245199 h 1751270"/>
              <a:gd name="connsiteX2" fmla="*/ 3881718 w 3881718"/>
              <a:gd name="connsiteY2" fmla="*/ 3152 h 1751270"/>
              <a:gd name="connsiteX3" fmla="*/ 3881718 w 3881718"/>
              <a:gd name="connsiteY3" fmla="*/ 3152 h 1751270"/>
              <a:gd name="connsiteX4" fmla="*/ 3881718 w 3881718"/>
              <a:gd name="connsiteY4" fmla="*/ 3152 h 1751270"/>
              <a:gd name="connsiteX5" fmla="*/ 3881718 w 3881718"/>
              <a:gd name="connsiteY5" fmla="*/ 3152 h 1751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81718" h="1751270">
                <a:moveTo>
                  <a:pt x="0" y="1751270"/>
                </a:moveTo>
                <a:cubicBezTo>
                  <a:pt x="451970" y="1143911"/>
                  <a:pt x="903941" y="536552"/>
                  <a:pt x="1550894" y="245199"/>
                </a:cubicBezTo>
                <a:cubicBezTo>
                  <a:pt x="2197847" y="-46154"/>
                  <a:pt x="3881718" y="3152"/>
                  <a:pt x="3881718" y="3152"/>
                </a:cubicBezTo>
                <a:lnTo>
                  <a:pt x="3881718" y="3152"/>
                </a:lnTo>
                <a:lnTo>
                  <a:pt x="3881718" y="3152"/>
                </a:lnTo>
                <a:lnTo>
                  <a:pt x="3881718" y="3152"/>
                </a:lnTo>
              </a:path>
            </a:pathLst>
          </a:cu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6739214" y="5088515"/>
            <a:ext cx="3917576" cy="644608"/>
          </a:xfrm>
          <a:custGeom>
            <a:avLst/>
            <a:gdLst>
              <a:gd name="connsiteX0" fmla="*/ 0 w 3917576"/>
              <a:gd name="connsiteY0" fmla="*/ 644608 h 644608"/>
              <a:gd name="connsiteX1" fmla="*/ 1371600 w 3917576"/>
              <a:gd name="connsiteY1" fmla="*/ 79832 h 644608"/>
              <a:gd name="connsiteX2" fmla="*/ 3917576 w 3917576"/>
              <a:gd name="connsiteY2" fmla="*/ 17079 h 644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917576" h="644608">
                <a:moveTo>
                  <a:pt x="0" y="644608"/>
                </a:moveTo>
                <a:cubicBezTo>
                  <a:pt x="359335" y="414514"/>
                  <a:pt x="718671" y="184420"/>
                  <a:pt x="1371600" y="79832"/>
                </a:cubicBezTo>
                <a:cubicBezTo>
                  <a:pt x="2024529" y="-24756"/>
                  <a:pt x="2971052" y="-3839"/>
                  <a:pt x="3917576" y="17079"/>
                </a:cubicBezTo>
              </a:path>
            </a:pathLst>
          </a:cu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6649567" y="2084488"/>
            <a:ext cx="1837764" cy="3675008"/>
          </a:xfrm>
          <a:custGeom>
            <a:avLst/>
            <a:gdLst>
              <a:gd name="connsiteX0" fmla="*/ 0 w 1837764"/>
              <a:gd name="connsiteY0" fmla="*/ 3666565 h 3675008"/>
              <a:gd name="connsiteX1" fmla="*/ 779929 w 1837764"/>
              <a:gd name="connsiteY1" fmla="*/ 3433482 h 3675008"/>
              <a:gd name="connsiteX2" fmla="*/ 1425388 w 1837764"/>
              <a:gd name="connsiteY2" fmla="*/ 2061882 h 3675008"/>
              <a:gd name="connsiteX3" fmla="*/ 1837764 w 1837764"/>
              <a:gd name="connsiteY3" fmla="*/ 0 h 3675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7764" h="3675008">
                <a:moveTo>
                  <a:pt x="0" y="3666565"/>
                </a:moveTo>
                <a:cubicBezTo>
                  <a:pt x="271182" y="3683747"/>
                  <a:pt x="542364" y="3700929"/>
                  <a:pt x="779929" y="3433482"/>
                </a:cubicBezTo>
                <a:cubicBezTo>
                  <a:pt x="1017494" y="3166035"/>
                  <a:pt x="1249082" y="2634129"/>
                  <a:pt x="1425388" y="2061882"/>
                </a:cubicBezTo>
                <a:cubicBezTo>
                  <a:pt x="1601694" y="1489635"/>
                  <a:pt x="1719729" y="744817"/>
                  <a:pt x="1837764" y="0"/>
                </a:cubicBezTo>
              </a:path>
            </a:pathLst>
          </a:custGeom>
          <a:ln>
            <a:prstDash val="lg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7367388" y="3779258"/>
            <a:ext cx="718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linear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8311875" y="3537665"/>
            <a:ext cx="11390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saturation</a:t>
            </a:r>
            <a:endParaRPr lang="en-US" dirty="0"/>
          </a:p>
        </p:txBody>
      </p:sp>
      <p:sp>
        <p:nvSpPr>
          <p:cNvPr id="17" name="Freeform 16"/>
          <p:cNvSpPr/>
          <p:nvPr/>
        </p:nvSpPr>
        <p:spPr>
          <a:xfrm>
            <a:off x="6694596" y="2120736"/>
            <a:ext cx="3451412" cy="3559106"/>
          </a:xfrm>
          <a:custGeom>
            <a:avLst/>
            <a:gdLst>
              <a:gd name="connsiteX0" fmla="*/ 3451412 w 3451412"/>
              <a:gd name="connsiteY0" fmla="*/ 118 h 3559106"/>
              <a:gd name="connsiteX1" fmla="*/ 2214282 w 3451412"/>
              <a:gd name="connsiteY1" fmla="*/ 116659 h 3559106"/>
              <a:gd name="connsiteX2" fmla="*/ 1335741 w 3451412"/>
              <a:gd name="connsiteY2" fmla="*/ 708330 h 3559106"/>
              <a:gd name="connsiteX3" fmla="*/ 510988 w 3451412"/>
              <a:gd name="connsiteY3" fmla="*/ 2214401 h 3559106"/>
              <a:gd name="connsiteX4" fmla="*/ 0 w 3451412"/>
              <a:gd name="connsiteY4" fmla="*/ 3559106 h 3559106"/>
              <a:gd name="connsiteX5" fmla="*/ 0 w 3451412"/>
              <a:gd name="connsiteY5" fmla="*/ 3559106 h 3559106"/>
              <a:gd name="connsiteX6" fmla="*/ 0 w 3451412"/>
              <a:gd name="connsiteY6" fmla="*/ 3559106 h 3559106"/>
              <a:gd name="connsiteX7" fmla="*/ 0 w 3451412"/>
              <a:gd name="connsiteY7" fmla="*/ 3559106 h 3559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51412" h="3559106">
                <a:moveTo>
                  <a:pt x="3451412" y="118"/>
                </a:moveTo>
                <a:cubicBezTo>
                  <a:pt x="3009153" y="-629"/>
                  <a:pt x="2566894" y="-1376"/>
                  <a:pt x="2214282" y="116659"/>
                </a:cubicBezTo>
                <a:cubicBezTo>
                  <a:pt x="1861670" y="234694"/>
                  <a:pt x="1619623" y="358706"/>
                  <a:pt x="1335741" y="708330"/>
                </a:cubicBezTo>
                <a:cubicBezTo>
                  <a:pt x="1051859" y="1057954"/>
                  <a:pt x="733611" y="1739272"/>
                  <a:pt x="510988" y="2214401"/>
                </a:cubicBezTo>
                <a:cubicBezTo>
                  <a:pt x="288364" y="2689530"/>
                  <a:pt x="0" y="3559106"/>
                  <a:pt x="0" y="3559106"/>
                </a:cubicBezTo>
                <a:lnTo>
                  <a:pt x="0" y="3559106"/>
                </a:lnTo>
                <a:lnTo>
                  <a:pt x="0" y="3559106"/>
                </a:lnTo>
                <a:lnTo>
                  <a:pt x="0" y="3559106"/>
                </a:lnTo>
              </a:path>
            </a:pathLst>
          </a:custGeom>
          <a:ln>
            <a:solidFill>
              <a:srgbClr val="C00000"/>
            </a:solidFill>
            <a:headEnd type="none" w="med" len="med"/>
            <a:tailEnd type="arrow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/>
          <p:cNvGrpSpPr/>
          <p:nvPr/>
        </p:nvGrpSpPr>
        <p:grpSpPr>
          <a:xfrm>
            <a:off x="10202323" y="2103325"/>
            <a:ext cx="1860661" cy="3629798"/>
            <a:chOff x="10202323" y="2103325"/>
            <a:chExt cx="1860661" cy="3629798"/>
          </a:xfrm>
        </p:grpSpPr>
        <p:cxnSp>
          <p:nvCxnSpPr>
            <p:cNvPr id="16" name="Straight Arrow Connector 15"/>
            <p:cNvCxnSpPr/>
            <p:nvPr/>
          </p:nvCxnSpPr>
          <p:spPr>
            <a:xfrm flipH="1" flipV="1">
              <a:off x="10202323" y="2103325"/>
              <a:ext cx="212419" cy="3629798"/>
            </a:xfrm>
            <a:prstGeom prst="straightConnector1">
              <a:avLst/>
            </a:prstGeom>
            <a:ln>
              <a:solidFill>
                <a:srgbClr val="C00000"/>
              </a:solidFill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10378677" y="2280210"/>
              <a:ext cx="16843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fast-rising input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6746657" y="2494660"/>
            <a:ext cx="3607266" cy="3221781"/>
            <a:chOff x="6746657" y="2494660"/>
            <a:chExt cx="3607266" cy="3221781"/>
          </a:xfrm>
        </p:grpSpPr>
        <p:sp>
          <p:nvSpPr>
            <p:cNvPr id="19" name="Freeform 18"/>
            <p:cNvSpPr/>
            <p:nvPr/>
          </p:nvSpPr>
          <p:spPr>
            <a:xfrm>
              <a:off x="6746657" y="2494660"/>
              <a:ext cx="3607266" cy="3221781"/>
            </a:xfrm>
            <a:custGeom>
              <a:avLst/>
              <a:gdLst>
                <a:gd name="connsiteX0" fmla="*/ 3607266 w 3607266"/>
                <a:gd name="connsiteY0" fmla="*/ 3221781 h 3221781"/>
                <a:gd name="connsiteX1" fmla="*/ 2843868 w 3607266"/>
                <a:gd name="connsiteY1" fmla="*/ 554082 h 3221781"/>
                <a:gd name="connsiteX2" fmla="*/ 1971413 w 3607266"/>
                <a:gd name="connsiteY2" fmla="*/ 409 h 3221781"/>
                <a:gd name="connsiteX3" fmla="*/ 1325461 w 3607266"/>
                <a:gd name="connsiteY3" fmla="*/ 503748 h 3221781"/>
                <a:gd name="connsiteX4" fmla="*/ 335560 w 3607266"/>
                <a:gd name="connsiteY4" fmla="*/ 2357715 h 3221781"/>
                <a:gd name="connsiteX5" fmla="*/ 0 w 3607266"/>
                <a:gd name="connsiteY5" fmla="*/ 3221781 h 3221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607266" h="3221781">
                  <a:moveTo>
                    <a:pt x="3607266" y="3221781"/>
                  </a:moveTo>
                  <a:cubicBezTo>
                    <a:pt x="3361888" y="2156379"/>
                    <a:pt x="3116510" y="1090977"/>
                    <a:pt x="2843868" y="554082"/>
                  </a:cubicBezTo>
                  <a:cubicBezTo>
                    <a:pt x="2571226" y="17187"/>
                    <a:pt x="2224481" y="8798"/>
                    <a:pt x="1971413" y="409"/>
                  </a:cubicBezTo>
                  <a:cubicBezTo>
                    <a:pt x="1718345" y="-7980"/>
                    <a:pt x="1598103" y="110864"/>
                    <a:pt x="1325461" y="503748"/>
                  </a:cubicBezTo>
                  <a:cubicBezTo>
                    <a:pt x="1052819" y="896632"/>
                    <a:pt x="556470" y="1904710"/>
                    <a:pt x="335560" y="2357715"/>
                  </a:cubicBezTo>
                  <a:cubicBezTo>
                    <a:pt x="114650" y="2810720"/>
                    <a:pt x="57325" y="3016250"/>
                    <a:pt x="0" y="3221781"/>
                  </a:cubicBezTo>
                </a:path>
              </a:pathLst>
            </a:custGeom>
            <a:ln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8776979" y="4307536"/>
              <a:ext cx="119045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dirty="0" smtClean="0">
                  <a:solidFill>
                    <a:srgbClr val="0070C0"/>
                  </a:solidFill>
                </a:rPr>
                <a:t>slow-rising</a:t>
              </a:r>
            </a:p>
            <a:p>
              <a:pPr algn="r"/>
              <a:r>
                <a:rPr lang="en-US" dirty="0" smtClean="0">
                  <a:solidFill>
                    <a:srgbClr val="0070C0"/>
                  </a:solidFill>
                </a:rPr>
                <a:t>input</a:t>
              </a:r>
              <a:endParaRPr lang="en-US" dirty="0">
                <a:solidFill>
                  <a:srgbClr val="0070C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22268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vs. ramp input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3232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Delay and power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Making gates faster costs power.</a:t>
            </a:r>
          </a:p>
          <a:p>
            <a:r>
              <a:rPr lang="en-US" dirty="0" smtClean="0"/>
              <a:t>Speeding up gates not on the critical path doesn’t help delay but costs power.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pic>
        <p:nvPicPr>
          <p:cNvPr id="7" name="Content Placeholder 6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0" y="2815431"/>
            <a:ext cx="4572000" cy="2371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1284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Signal integrity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Wires need to carry correct, uncorrupted values.</a:t>
            </a:r>
          </a:p>
          <a:p>
            <a:r>
              <a:rPr lang="en-US" dirty="0" smtClean="0"/>
              <a:t>Noise can come from many sources:</a:t>
            </a:r>
          </a:p>
          <a:p>
            <a:pPr lvl="1"/>
            <a:r>
              <a:rPr lang="en-US" dirty="0" smtClean="0"/>
              <a:t>Other wires.</a:t>
            </a:r>
          </a:p>
          <a:p>
            <a:pPr lvl="1"/>
            <a:r>
              <a:rPr lang="en-US" dirty="0" smtClean="0"/>
              <a:t>Power/ground networks.</a:t>
            </a:r>
          </a:p>
          <a:p>
            <a:pPr lvl="1"/>
            <a:r>
              <a:rPr lang="en-US" dirty="0" smtClean="0"/>
              <a:t>Output coupling.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pic>
        <p:nvPicPr>
          <p:cNvPr id="6" name="Content Placeholder 5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281351"/>
            <a:ext cx="5181600" cy="3439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4019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supply and reliability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Power and ground are signals carried by physical wires.</a:t>
            </a:r>
          </a:p>
          <a:p>
            <a:r>
              <a:rPr lang="en-US" dirty="0" smtClean="0"/>
              <a:t>Noise may be injected at many points.</a:t>
            </a:r>
          </a:p>
          <a:p>
            <a:r>
              <a:rPr lang="en-US" dirty="0" smtClean="0"/>
              <a:t>A finite power supply may not be able to supply high demand at critical times.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229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Event model</a:t>
            </a:r>
          </a:p>
          <a:p>
            <a:r>
              <a:rPr lang="en-US" dirty="0" smtClean="0"/>
              <a:t>Network model</a:t>
            </a:r>
          </a:p>
          <a:p>
            <a:r>
              <a:rPr lang="en-US" dirty="0" smtClean="0"/>
              <a:t>Gain and reliability</a:t>
            </a:r>
          </a:p>
          <a:p>
            <a:r>
              <a:rPr lang="en-US" dirty="0" smtClean="0"/>
              <a:t>Gain and delay</a:t>
            </a:r>
          </a:p>
          <a:p>
            <a:r>
              <a:rPr lang="en-US" dirty="0" smtClean="0"/>
              <a:t>Gain and power</a:t>
            </a:r>
          </a:p>
          <a:p>
            <a:r>
              <a:rPr lang="en-US" dirty="0" smtClean="0"/>
              <a:t>Noise and reliability</a:t>
            </a:r>
          </a:p>
          <a:p>
            <a:r>
              <a:rPr lang="en-US" dirty="0" smtClean="0"/>
              <a:t>Power supply and reliability</a:t>
            </a:r>
          </a:p>
          <a:p>
            <a:r>
              <a:rPr lang="en-US" dirty="0" smtClean="0"/>
              <a:t>Noise and input/output coupling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203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metal wire resistance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Assume resistance per unit length </a:t>
                </a:r>
                <a14:m>
                  <m:oMath xmlns:m="http://schemas.openxmlformats.org/officeDocument/2006/math">
                    <m:r>
                      <a:rPr lang="en-US" i="1"/>
                      <m:t>0.44 </m:t>
                    </m:r>
                    <m:f>
                      <m:fPr>
                        <m:type m:val="lin"/>
                        <m:ctrlPr>
                          <a:rPr lang="en-US" i="1"/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/>
                          <m:t>Ω</m:t>
                        </m:r>
                      </m:num>
                      <m:den>
                        <m:r>
                          <a:rPr lang="en-US" i="1"/>
                          <m:t>𝜇</m:t>
                        </m:r>
                        <m:r>
                          <a:rPr lang="en-US" i="1"/>
                          <m:t>𝑚</m:t>
                        </m:r>
                      </m:den>
                    </m:f>
                    <m:r>
                      <a:rPr lang="en-US" i="1"/>
                      <m:t>.</m:t>
                    </m:r>
                  </m:oMath>
                </a14:m>
                <a:endParaRPr lang="en-US" dirty="0" smtClean="0"/>
              </a:p>
              <a:p>
                <a:r>
                  <a:rPr lang="en-US" dirty="0" smtClean="0"/>
                  <a:t>One transistor draws </a:t>
                </a:r>
                <a14:m>
                  <m:oMath xmlns:m="http://schemas.openxmlformats.org/officeDocument/2006/math">
                    <m:r>
                      <a:rPr lang="en-US" i="1"/>
                      <m:t>150 </m:t>
                    </m:r>
                    <m:r>
                      <a:rPr lang="en-US" i="1"/>
                      <m:t>𝜇</m:t>
                    </m:r>
                    <m:r>
                      <a:rPr lang="en-US" i="1"/>
                      <m:t>𝐴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r>
                  <a:rPr lang="en-US" dirty="0" smtClean="0"/>
                  <a:t>Solve for length of wire that gives 0.1 V drop: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/>
                      <m:t>0.1</m:t>
                    </m:r>
                    <m:r>
                      <a:rPr lang="en-US" i="1"/>
                      <m:t>𝑉</m:t>
                    </m:r>
                    <m:r>
                      <a:rPr lang="en-US" i="1"/>
                      <m:t>=150 </m:t>
                    </m:r>
                    <m:r>
                      <a:rPr lang="en-US" i="1"/>
                      <m:t>𝜇</m:t>
                    </m:r>
                    <m:r>
                      <a:rPr lang="en-US" i="1"/>
                      <m:t>𝐴</m:t>
                    </m:r>
                    <m:r>
                      <a:rPr lang="en-US" i="1"/>
                      <m:t>×0.44</m:t>
                    </m:r>
                    <m:f>
                      <m:fPr>
                        <m:ctrlPr>
                          <a:rPr lang="en-US" i="1"/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/>
                          <m:t>Ω</m:t>
                        </m:r>
                      </m:num>
                      <m:den>
                        <m:r>
                          <a:rPr lang="en-US" i="1"/>
                          <m:t>𝜇</m:t>
                        </m:r>
                        <m:r>
                          <a:rPr lang="en-US" i="1"/>
                          <m:t>𝑚</m:t>
                        </m:r>
                      </m:den>
                    </m:f>
                    <m:r>
                      <a:rPr lang="en-US" i="1"/>
                      <m:t>×</m:t>
                    </m:r>
                    <m:r>
                      <a:rPr lang="en-US" i="1"/>
                      <m:t>𝑙</m:t>
                    </m:r>
                    <m:r>
                      <a:rPr lang="en-US" i="1"/>
                      <m:t> </m:t>
                    </m:r>
                    <m:r>
                      <a:rPr lang="en-US" i="1"/>
                      <m:t>𝜇</m:t>
                    </m:r>
                    <m:r>
                      <a:rPr lang="en-US" i="1"/>
                      <m:t>𝑚</m:t>
                    </m:r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n-US" i="1"/>
                      <m:t>𝑙</m:t>
                    </m:r>
                    <m:r>
                      <a:rPr lang="en-US" i="1"/>
                      <m:t>=1515 </m:t>
                    </m:r>
                    <m:r>
                      <a:rPr lang="en-US" i="1"/>
                      <m:t>𝜇</m:t>
                    </m:r>
                    <m:r>
                      <a:rPr lang="en-US" i="1"/>
                      <m:t>𝑚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912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Power/ground wiring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Power and ground are global signals that must be distributed everywhere. </a:t>
            </a:r>
          </a:p>
          <a:p>
            <a:r>
              <a:rPr lang="en-US" dirty="0" smtClean="0"/>
              <a:t>Interdigitated wires allow power and ground to be delivered to all gates.</a:t>
            </a:r>
          </a:p>
          <a:p>
            <a:r>
              <a:rPr lang="en-US" dirty="0" smtClean="0"/>
              <a:t>Power distribution spread over several layers:</a:t>
            </a:r>
          </a:p>
          <a:p>
            <a:pPr lvl="1"/>
            <a:r>
              <a:rPr lang="en-US" dirty="0" smtClean="0"/>
              <a:t>Higher layers distribute globally.</a:t>
            </a:r>
          </a:p>
          <a:p>
            <a:pPr lvl="1"/>
            <a:r>
              <a:rPr lang="en-US" dirty="0" smtClean="0"/>
              <a:t>Lower layers distribute locally.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pic>
        <p:nvPicPr>
          <p:cNvPr id="8" name="Content Placeholder 7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5162" y="2105819"/>
            <a:ext cx="3495675" cy="3790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8137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Pin inductance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Pins on packages have inductance.</a:t>
                </a:r>
              </a:p>
              <a:p>
                <a:r>
                  <a:rPr lang="en-US" dirty="0" smtClean="0"/>
                  <a:t>Rapid changes in current will cause voltage drops across the pin inductance.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𝐿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𝑑𝐼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</m:oMath>
                </a14:m>
                <a:endParaRPr lang="en-US" dirty="0" smtClean="0"/>
              </a:p>
              <a:p>
                <a:r>
                  <a:rPr lang="en-US" dirty="0" smtClean="0"/>
                  <a:t>Can reduce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𝑑𝐼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</m:oMath>
                </a14:m>
                <a:r>
                  <a:rPr lang="en-US" dirty="0" smtClean="0"/>
                  <a:t> by spreading power/ground over many pins.</a:t>
                </a:r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0">
                <a:blip r:embed="rId2"/>
                <a:stretch>
                  <a:fillRect l="-2118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pic>
        <p:nvPicPr>
          <p:cNvPr id="6" name="Content Placeholder 5"/>
          <p:cNvPicPr>
            <a:picLocks noGrp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0" y="2795205"/>
            <a:ext cx="3145566" cy="1997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943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processor pinout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Intel Xeon E7-8800:</a:t>
            </a:r>
          </a:p>
          <a:p>
            <a:pPr lvl="1"/>
            <a:r>
              <a:rPr lang="en-US" dirty="0" smtClean="0"/>
              <a:t>1581 pins total.</a:t>
            </a:r>
          </a:p>
          <a:p>
            <a:pPr lvl="1"/>
            <a:r>
              <a:rPr lang="en-US" dirty="0" smtClean="0"/>
              <a:t>381 power.</a:t>
            </a:r>
          </a:p>
          <a:p>
            <a:pPr lvl="1"/>
            <a:r>
              <a:rPr lang="en-US" dirty="0" smtClean="0"/>
              <a:t>471 ground.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/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:r>
                  <a:rPr lang="en-US" dirty="0" smtClean="0"/>
                  <a:t>Assume pin inductance </a:t>
                </a:r>
                <a14:m>
                  <m:oMath xmlns:m="http://schemas.openxmlformats.org/officeDocument/2006/math">
                    <m:r>
                      <a:rPr lang="en-US" i="1"/>
                      <m:t>0.5 </m:t>
                    </m:r>
                    <m:r>
                      <a:rPr lang="en-US" i="1"/>
                      <m:t>𝑛𝐻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r>
                  <a:rPr lang="en-US" dirty="0" smtClean="0"/>
                  <a:t>Current fluctuation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/>
                        </m:ctrlPr>
                      </m:fPr>
                      <m:num>
                        <m:r>
                          <a:rPr lang="en-US" i="1"/>
                          <m:t>𝑑𝐼</m:t>
                        </m:r>
                      </m:num>
                      <m:den>
                        <m:r>
                          <a:rPr lang="en-US" i="1"/>
                          <m:t>𝑑𝑡</m:t>
                        </m:r>
                      </m:den>
                    </m:f>
                    <m:r>
                      <a:rPr lang="en-US" i="1"/>
                      <m:t>=</m:t>
                    </m:r>
                    <m:f>
                      <m:fPr>
                        <m:ctrlPr>
                          <a:rPr lang="en-US" i="1"/>
                        </m:ctrlPr>
                      </m:fPr>
                      <m:num>
                        <m:r>
                          <a:rPr lang="en-US" i="1"/>
                          <m:t>0.1 </m:t>
                        </m:r>
                        <m:r>
                          <a:rPr lang="en-US" i="1"/>
                          <m:t>𝐴</m:t>
                        </m:r>
                      </m:num>
                      <m:den>
                        <m:sSup>
                          <m:sSupPr>
                            <m:ctrlPr>
                              <a:rPr lang="en-US" i="1"/>
                            </m:ctrlPr>
                          </m:sSupPr>
                          <m:e>
                            <m:r>
                              <a:rPr lang="en-US" i="1"/>
                              <m:t>10</m:t>
                            </m:r>
                          </m:e>
                          <m:sup>
                            <m:r>
                              <a:rPr lang="en-US" i="1"/>
                              <m:t>−8</m:t>
                            </m:r>
                          </m:sup>
                        </m:sSup>
                        <m:r>
                          <a:rPr lang="en-US" i="1"/>
                          <m:t> </m:t>
                        </m:r>
                        <m:r>
                          <a:rPr lang="en-US" i="1"/>
                          <m:t>𝑠𝑒𝑐</m:t>
                        </m:r>
                      </m:den>
                    </m:f>
                    <m:r>
                      <a:rPr lang="en-US" i="1"/>
                      <m:t>=</m:t>
                    </m:r>
                    <m:sSup>
                      <m:sSupPr>
                        <m:ctrlPr>
                          <a:rPr lang="en-US" i="1"/>
                        </m:ctrlPr>
                      </m:sSupPr>
                      <m:e>
                        <m:r>
                          <a:rPr lang="en-US" i="1"/>
                          <m:t>10</m:t>
                        </m:r>
                      </m:e>
                      <m:sup>
                        <m:r>
                          <a:rPr lang="en-US" i="1"/>
                          <m:t>7</m:t>
                        </m:r>
                      </m:sup>
                    </m:sSup>
                    <m:f>
                      <m:fPr>
                        <m:ctrlPr>
                          <a:rPr lang="en-US" i="1"/>
                        </m:ctrlPr>
                      </m:fPr>
                      <m:num>
                        <m:r>
                          <a:rPr lang="en-US" i="1"/>
                          <m:t>𝐴</m:t>
                        </m:r>
                      </m:num>
                      <m:den>
                        <m:r>
                          <a:rPr lang="en-US" i="1"/>
                          <m:t>𝑠</m:t>
                        </m:r>
                      </m:den>
                    </m:f>
                  </m:oMath>
                </a14:m>
                <a:r>
                  <a:rPr lang="en-US" dirty="0" smtClean="0"/>
                  <a:t>.</a:t>
                </a:r>
              </a:p>
              <a:p>
                <a:r>
                  <a:rPr lang="en-US" dirty="0" smtClean="0"/>
                  <a:t>Voltage drop across each pin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𝑉</m:t>
                        </m:r>
                      </m:e>
                      <m:sub>
                        <m:r>
                          <a:rPr lang="en-US" i="1"/>
                          <m:t>𝐿</m:t>
                        </m:r>
                      </m:sub>
                    </m:sSub>
                    <m:r>
                      <a:rPr lang="en-US" i="1"/>
                      <m:t>=0.005 </m:t>
                    </m:r>
                    <m:r>
                      <a:rPr lang="en-US" i="1"/>
                      <m:t>𝑉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r>
                  <a:rPr lang="en-US" dirty="0" smtClean="0"/>
                  <a:t>If all current carried on one pin,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𝑉</m:t>
                        </m:r>
                      </m:e>
                      <m:sub>
                        <m:r>
                          <a:rPr lang="en-US" i="1"/>
                          <m:t>𝐿</m:t>
                        </m:r>
                      </m:sub>
                    </m:sSub>
                    <m:r>
                      <a:rPr lang="en-US" i="1"/>
                      <m:t>=</m:t>
                    </m:r>
                    <m:r>
                      <a:rPr lang="en-US" i="1"/>
                      <m:t>𝐿</m:t>
                    </m:r>
                    <m:f>
                      <m:fPr>
                        <m:ctrlPr>
                          <a:rPr lang="en-US" i="1"/>
                        </m:ctrlPr>
                      </m:fPr>
                      <m:num>
                        <m:r>
                          <a:rPr lang="en-US" i="1"/>
                          <m:t>𝑑𝐼</m:t>
                        </m:r>
                      </m:num>
                      <m:den>
                        <m:r>
                          <a:rPr lang="en-US" i="1"/>
                          <m:t>𝑑𝑡</m:t>
                        </m:r>
                      </m:den>
                    </m:f>
                    <m:r>
                      <a:rPr lang="en-US" i="1"/>
                      <m:t>=</m:t>
                    </m:r>
                    <m:d>
                      <m:dPr>
                        <m:ctrlPr>
                          <a:rPr lang="en-US" i="1"/>
                        </m:ctrlPr>
                      </m:dPr>
                      <m:e>
                        <m:r>
                          <a:rPr lang="en-US" i="1"/>
                          <m:t>0.5</m:t>
                        </m:r>
                        <m:r>
                          <a:rPr lang="en-US" i="1"/>
                          <m:t>𝑛𝐻</m:t>
                        </m:r>
                      </m:e>
                    </m:d>
                    <m:d>
                      <m:dPr>
                        <m:ctrlPr>
                          <a:rPr lang="en-US" i="1"/>
                        </m:ctrlPr>
                      </m:dPr>
                      <m:e>
                        <m:r>
                          <a:rPr lang="en-US" i="1"/>
                          <m:t>4.7×</m:t>
                        </m:r>
                        <m:sSup>
                          <m:sSupPr>
                            <m:ctrlPr>
                              <a:rPr lang="en-US" i="1"/>
                            </m:ctrlPr>
                          </m:sSupPr>
                          <m:e>
                            <m:r>
                              <a:rPr lang="en-US" i="1"/>
                              <m:t>10</m:t>
                            </m:r>
                          </m:e>
                          <m:sup>
                            <m:r>
                              <a:rPr lang="en-US" i="1"/>
                              <m:t>9</m:t>
                            </m:r>
                          </m:sup>
                        </m:sSup>
                      </m:e>
                    </m:d>
                    <m:r>
                      <a:rPr lang="en-US" i="1"/>
                      <m:t>=2.3 </m:t>
                    </m:r>
                    <m:r>
                      <a:rPr lang="en-US" i="1"/>
                      <m:t>𝑉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 rotWithShape="0">
                <a:blip r:embed="rId2"/>
                <a:stretch>
                  <a:fillRect l="-2118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3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Circuit effects of power/ground noise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Noise is a problem for both V</a:t>
            </a:r>
            <a:r>
              <a:rPr lang="en-US" baseline="-25000" dirty="0" smtClean="0"/>
              <a:t>DD</a:t>
            </a:r>
            <a:r>
              <a:rPr lang="en-US" dirty="0" smtClean="0"/>
              <a:t>, ground.</a:t>
            </a:r>
          </a:p>
          <a:p>
            <a:pPr lvl="1"/>
            <a:r>
              <a:rPr lang="en-US" dirty="0" smtClean="0"/>
              <a:t>Concentrate here on ground for simplicity.</a:t>
            </a:r>
          </a:p>
          <a:p>
            <a:r>
              <a:rPr lang="en-US" dirty="0" smtClean="0"/>
              <a:t>Noise can be modeled as a voltage source on the ground pin of each gate.</a:t>
            </a:r>
          </a:p>
          <a:p>
            <a:pPr lvl="1"/>
            <a:r>
              <a:rPr lang="en-US" dirty="0" smtClean="0"/>
              <a:t>Every gate may see different ground noise.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pic>
        <p:nvPicPr>
          <p:cNvPr id="6" name="Content Placeholder 5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1265" y="2132155"/>
            <a:ext cx="3163581" cy="3355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6617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Ground bounce and current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Ground bounce affects discharge.</a:t>
            </a:r>
          </a:p>
          <a:p>
            <a:pPr lvl="1"/>
            <a:r>
              <a:rPr lang="en-US" dirty="0" smtClean="0"/>
              <a:t>Reduces </a:t>
            </a:r>
            <a:r>
              <a:rPr lang="en-US" dirty="0" err="1" smtClean="0"/>
              <a:t>V</a:t>
            </a:r>
            <a:r>
              <a:rPr lang="en-US" baseline="-25000" dirty="0" err="1" smtClean="0"/>
              <a:t>ds</a:t>
            </a:r>
            <a:r>
              <a:rPr lang="en-US" dirty="0" smtClean="0"/>
              <a:t>, reducing current.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pic>
        <p:nvPicPr>
          <p:cNvPr id="6" name="Content Placeholder 5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4251" y="2734532"/>
            <a:ext cx="3891620" cy="2156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6797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Ground bounce and output levels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Ground bounce affects output voltage level.</a:t>
            </a:r>
          </a:p>
          <a:p>
            <a:pPr lvl="1"/>
            <a:r>
              <a:rPr lang="en-US" dirty="0" smtClean="0"/>
              <a:t>Positive bounce---final voltage is high.</a:t>
            </a:r>
          </a:p>
          <a:p>
            <a:pPr lvl="1"/>
            <a:r>
              <a:rPr lang="en-US" dirty="0" smtClean="0"/>
              <a:t>Negative bounce---final voltage is low.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91346228"/>
              </p:ext>
            </p:extLst>
          </p:nvPr>
        </p:nvGraphicFramePr>
        <p:xfrm>
          <a:off x="6636983" y="1825625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7" name="Straight Connector 6"/>
          <p:cNvCxnSpPr/>
          <p:nvPr/>
        </p:nvCxnSpPr>
        <p:spPr>
          <a:xfrm>
            <a:off x="8237183" y="2511425"/>
            <a:ext cx="0" cy="19050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8922983" y="3883025"/>
            <a:ext cx="0" cy="5334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7170383" y="3883025"/>
            <a:ext cx="17526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 flipV="1">
            <a:off x="7170383" y="2511425"/>
            <a:ext cx="1066800" cy="1325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8046683" y="44412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</a:t>
            </a:r>
            <a:r>
              <a:rPr lang="en-US" baseline="-25000" dirty="0" smtClean="0"/>
              <a:t>IL</a:t>
            </a:r>
            <a:endParaRPr lang="en-US" baseline="-25000" dirty="0"/>
          </a:p>
        </p:txBody>
      </p:sp>
      <p:sp>
        <p:nvSpPr>
          <p:cNvPr id="12" name="TextBox 11"/>
          <p:cNvSpPr txBox="1"/>
          <p:nvPr/>
        </p:nvSpPr>
        <p:spPr>
          <a:xfrm>
            <a:off x="8713631" y="4441200"/>
            <a:ext cx="450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</a:t>
            </a:r>
            <a:r>
              <a:rPr lang="en-US" baseline="-25000" dirty="0" smtClean="0"/>
              <a:t>IH</a:t>
            </a:r>
            <a:endParaRPr lang="en-US" baseline="-25000" dirty="0"/>
          </a:p>
        </p:txBody>
      </p:sp>
      <p:sp>
        <p:nvSpPr>
          <p:cNvPr id="13" name="TextBox 12"/>
          <p:cNvSpPr txBox="1"/>
          <p:nvPr/>
        </p:nvSpPr>
        <p:spPr>
          <a:xfrm>
            <a:off x="6229941" y="3766996"/>
            <a:ext cx="479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</a:t>
            </a:r>
            <a:r>
              <a:rPr lang="en-US" baseline="-25000" dirty="0"/>
              <a:t>O</a:t>
            </a:r>
            <a:r>
              <a:rPr lang="en-US" baseline="-25000" dirty="0" smtClean="0"/>
              <a:t>L</a:t>
            </a:r>
            <a:endParaRPr lang="en-US" baseline="-25000" dirty="0"/>
          </a:p>
        </p:txBody>
      </p:sp>
      <p:sp>
        <p:nvSpPr>
          <p:cNvPr id="14" name="TextBox 13"/>
          <p:cNvSpPr txBox="1"/>
          <p:nvPr/>
        </p:nvSpPr>
        <p:spPr>
          <a:xfrm>
            <a:off x="6240890" y="2340011"/>
            <a:ext cx="511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</a:t>
            </a:r>
            <a:r>
              <a:rPr lang="en-US" baseline="-25000" dirty="0" smtClean="0"/>
              <a:t>OH</a:t>
            </a: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1682920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Ground bounce and cascaded gates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If ground bounces enough, logic levels may be violated.</a:t>
            </a:r>
          </a:p>
          <a:p>
            <a:pPr lvl="1"/>
            <a:r>
              <a:rPr lang="en-US" dirty="0" smtClean="0"/>
              <a:t>Large bounce on first gate causes high output voltage.</a:t>
            </a:r>
          </a:p>
          <a:p>
            <a:pPr lvl="1"/>
            <a:r>
              <a:rPr lang="en-US" dirty="0" smtClean="0"/>
              <a:t>Second gate didn’t see bounce, expects normal logic levels.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 rot="5400000">
            <a:off x="6914751" y="2617141"/>
            <a:ext cx="838200" cy="1104900"/>
            <a:chOff x="6248400" y="2781300"/>
            <a:chExt cx="838200" cy="1104900"/>
          </a:xfrm>
        </p:grpSpPr>
        <p:sp>
          <p:nvSpPr>
            <p:cNvPr id="7" name="Isosceles Triangle 6"/>
            <p:cNvSpPr/>
            <p:nvPr/>
          </p:nvSpPr>
          <p:spPr>
            <a:xfrm>
              <a:off x="6248400" y="2971800"/>
              <a:ext cx="838200" cy="914400"/>
            </a:xfrm>
            <a:prstGeom prst="triangl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6572250" y="2781300"/>
              <a:ext cx="190500" cy="190500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" name="Group 8"/>
          <p:cNvGrpSpPr/>
          <p:nvPr/>
        </p:nvGrpSpPr>
        <p:grpSpPr>
          <a:xfrm rot="5400000">
            <a:off x="9886551" y="2617141"/>
            <a:ext cx="838200" cy="1104900"/>
            <a:chOff x="6248400" y="2781300"/>
            <a:chExt cx="838200" cy="1104900"/>
          </a:xfrm>
        </p:grpSpPr>
        <p:sp>
          <p:nvSpPr>
            <p:cNvPr id="10" name="Isosceles Triangle 9"/>
            <p:cNvSpPr/>
            <p:nvPr/>
          </p:nvSpPr>
          <p:spPr>
            <a:xfrm>
              <a:off x="6248400" y="2971800"/>
              <a:ext cx="838200" cy="914400"/>
            </a:xfrm>
            <a:prstGeom prst="triangl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6572250" y="2781300"/>
              <a:ext cx="190500" cy="190500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2" name="Straight Connector 11"/>
          <p:cNvCxnSpPr>
            <a:stCxn id="8" idx="0"/>
            <a:endCxn id="10" idx="3"/>
          </p:cNvCxnSpPr>
          <p:nvPr/>
        </p:nvCxnSpPr>
        <p:spPr>
          <a:xfrm>
            <a:off x="7886301" y="3169591"/>
            <a:ext cx="18669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>
          <a:xfrm>
            <a:off x="6895701" y="3886625"/>
            <a:ext cx="685800" cy="6858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</a:t>
            </a:r>
            <a:r>
              <a:rPr lang="en-US" baseline="-25000" dirty="0" smtClean="0"/>
              <a:t>B</a:t>
            </a:r>
            <a:endParaRPr lang="en-US" baseline="-25000" dirty="0"/>
          </a:p>
        </p:txBody>
      </p:sp>
      <p:cxnSp>
        <p:nvCxnSpPr>
          <p:cNvPr id="14" name="Straight Connector 13"/>
          <p:cNvCxnSpPr>
            <a:stCxn id="13" idx="0"/>
            <a:endCxn id="7" idx="5"/>
          </p:cNvCxnSpPr>
          <p:nvPr/>
        </p:nvCxnSpPr>
        <p:spPr>
          <a:xfrm flipV="1">
            <a:off x="7238601" y="3379141"/>
            <a:ext cx="0" cy="50748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7238601" y="4572425"/>
            <a:ext cx="0" cy="3810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Isosceles Triangle 15"/>
          <p:cNvSpPr/>
          <p:nvPr/>
        </p:nvSpPr>
        <p:spPr>
          <a:xfrm rot="10800000">
            <a:off x="7086201" y="4953425"/>
            <a:ext cx="304800" cy="262759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8000601" y="2705009"/>
            <a:ext cx="5583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</a:t>
            </a:r>
            <a:r>
              <a:rPr lang="en-US" baseline="-25000" dirty="0" smtClean="0"/>
              <a:t>OL1</a:t>
            </a:r>
            <a:endParaRPr lang="en-US" baseline="-25000" dirty="0"/>
          </a:p>
        </p:txBody>
      </p:sp>
      <p:sp>
        <p:nvSpPr>
          <p:cNvPr id="18" name="TextBox 17"/>
          <p:cNvSpPr txBox="1"/>
          <p:nvPr/>
        </p:nvSpPr>
        <p:spPr>
          <a:xfrm>
            <a:off x="9219801" y="2718225"/>
            <a:ext cx="497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</a:t>
            </a:r>
            <a:r>
              <a:rPr lang="en-US" baseline="-25000" dirty="0" smtClean="0"/>
              <a:t>IL2</a:t>
            </a: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3208132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demands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Current demands of logic depend on activity.</a:t>
            </a:r>
          </a:p>
          <a:p>
            <a:r>
              <a:rPr lang="en-US" dirty="0" smtClean="0"/>
              <a:t>Different logic blocks may see different activity patterns.</a:t>
            </a:r>
          </a:p>
          <a:p>
            <a:r>
              <a:rPr lang="en-US" dirty="0" smtClean="0"/>
              <a:t>Worst case is when many blocks need current at once.</a:t>
            </a:r>
          </a:p>
          <a:p>
            <a:r>
              <a:rPr lang="en-US" dirty="0" smtClean="0"/>
              <a:t>Power delivery network must be designed for worst case.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7160633" y="2653884"/>
            <a:ext cx="731520" cy="3048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</a:t>
            </a:r>
            <a:r>
              <a:rPr lang="en-US" baseline="-25000" dirty="0" smtClean="0"/>
              <a:t>DD</a:t>
            </a:r>
            <a:endParaRPr lang="en-US" baseline="-25000" dirty="0"/>
          </a:p>
        </p:txBody>
      </p:sp>
      <p:sp>
        <p:nvSpPr>
          <p:cNvPr id="7" name="Rectangle 6"/>
          <p:cNvSpPr/>
          <p:nvPr/>
        </p:nvSpPr>
        <p:spPr>
          <a:xfrm>
            <a:off x="9842873" y="2653884"/>
            <a:ext cx="731520" cy="3048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</a:t>
            </a:r>
            <a:r>
              <a:rPr lang="en-US" baseline="-25000" dirty="0" smtClean="0"/>
              <a:t>SS</a:t>
            </a:r>
            <a:endParaRPr lang="en-US" baseline="-25000" dirty="0"/>
          </a:p>
        </p:txBody>
      </p:sp>
      <p:sp>
        <p:nvSpPr>
          <p:cNvPr id="8" name="Oval 7"/>
          <p:cNvSpPr/>
          <p:nvPr/>
        </p:nvSpPr>
        <p:spPr>
          <a:xfrm>
            <a:off x="8456033" y="1709004"/>
            <a:ext cx="807720" cy="80772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</a:t>
            </a:r>
            <a:endParaRPr lang="en-US" dirty="0"/>
          </a:p>
        </p:txBody>
      </p:sp>
      <p:cxnSp>
        <p:nvCxnSpPr>
          <p:cNvPr id="9" name="Elbow Connector 8"/>
          <p:cNvCxnSpPr>
            <a:stCxn id="6" idx="0"/>
            <a:endCxn id="8" idx="2"/>
          </p:cNvCxnSpPr>
          <p:nvPr/>
        </p:nvCxnSpPr>
        <p:spPr>
          <a:xfrm rot="5400000" flipH="1" flipV="1">
            <a:off x="7720703" y="1918554"/>
            <a:ext cx="541020" cy="929640"/>
          </a:xfrm>
          <a:prstGeom prst="bentConnector2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Elbow Connector 9"/>
          <p:cNvCxnSpPr>
            <a:stCxn id="8" idx="6"/>
            <a:endCxn id="7" idx="0"/>
          </p:cNvCxnSpPr>
          <p:nvPr/>
        </p:nvCxnSpPr>
        <p:spPr>
          <a:xfrm>
            <a:off x="9263753" y="2112864"/>
            <a:ext cx="944880" cy="541020"/>
          </a:xfrm>
          <a:prstGeom prst="bentConnector2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8153592" y="152433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9351311" y="1524338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>
            <a:off x="8303633" y="2737704"/>
            <a:ext cx="1127760" cy="86868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Logic 1</a:t>
            </a:r>
            <a:endParaRPr lang="en-US" dirty="0"/>
          </a:p>
        </p:txBody>
      </p:sp>
      <p:cxnSp>
        <p:nvCxnSpPr>
          <p:cNvPr id="14" name="Straight Connector 13"/>
          <p:cNvCxnSpPr>
            <a:stCxn id="13" idx="1"/>
          </p:cNvCxnSpPr>
          <p:nvPr/>
        </p:nvCxnSpPr>
        <p:spPr>
          <a:xfrm flipH="1">
            <a:off x="7892153" y="3172044"/>
            <a:ext cx="41148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9431393" y="3172044"/>
            <a:ext cx="41148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Rounded Rectangle 15"/>
          <p:cNvSpPr/>
          <p:nvPr/>
        </p:nvSpPr>
        <p:spPr>
          <a:xfrm>
            <a:off x="8296013" y="4833204"/>
            <a:ext cx="1127760" cy="86868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Logic 2</a:t>
            </a:r>
            <a:endParaRPr lang="en-US" dirty="0"/>
          </a:p>
        </p:txBody>
      </p:sp>
      <p:cxnSp>
        <p:nvCxnSpPr>
          <p:cNvPr id="17" name="Straight Connector 16"/>
          <p:cNvCxnSpPr>
            <a:stCxn id="16" idx="1"/>
          </p:cNvCxnSpPr>
          <p:nvPr/>
        </p:nvCxnSpPr>
        <p:spPr>
          <a:xfrm flipH="1">
            <a:off x="7884533" y="5267544"/>
            <a:ext cx="41148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9423773" y="5267544"/>
            <a:ext cx="41148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885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Decoupling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Add decoupling capacitance to reduce power/ground noise.</a:t>
            </a:r>
          </a:p>
          <a:p>
            <a:pPr lvl="1"/>
            <a:r>
              <a:rPr lang="en-US" dirty="0" smtClean="0"/>
              <a:t>Low-pass filter on power delivery network.</a:t>
            </a:r>
          </a:p>
          <a:p>
            <a:pPr lvl="1"/>
            <a:r>
              <a:rPr lang="en-US" dirty="0" smtClean="0"/>
              <a:t>Charge reservoir.</a:t>
            </a:r>
          </a:p>
          <a:p>
            <a:r>
              <a:rPr lang="en-US" dirty="0" smtClean="0"/>
              <a:t>C</a:t>
            </a:r>
            <a:r>
              <a:rPr lang="en-US" baseline="-25000" dirty="0" smtClean="0"/>
              <a:t>D</a:t>
            </a:r>
            <a:r>
              <a:rPr lang="en-US" dirty="0" smtClean="0"/>
              <a:t> stores charge, releases it when the power network voltage droops.</a:t>
            </a:r>
          </a:p>
          <a:p>
            <a:pPr lvl="1"/>
            <a:r>
              <a:rPr lang="en-US" dirty="0" smtClean="0"/>
              <a:t>Effect is temporary---can’t compensate for undersized power supply.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pic>
        <p:nvPicPr>
          <p:cNvPr id="6" name="Content Placeholder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7175" y="2851541"/>
            <a:ext cx="4114800" cy="1862302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H="1">
            <a:off x="7510575" y="2622941"/>
            <a:ext cx="6858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9110775" y="3003941"/>
            <a:ext cx="0" cy="304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9415575" y="2622941"/>
            <a:ext cx="6858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8424975" y="3413360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r>
              <a:rPr lang="en-US" baseline="-25000" dirty="0" smtClean="0"/>
              <a:t>D</a:t>
            </a: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3841803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 model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/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First step in abstracting voltage waveforms.</a:t>
                </a:r>
              </a:p>
              <a:p>
                <a:r>
                  <a:rPr lang="en-US" dirty="0" smtClean="0"/>
                  <a:t>Discrete values on signals: 0, 1, X.</a:t>
                </a:r>
              </a:p>
              <a:p>
                <a:pPr lvl="1"/>
                <a:r>
                  <a:rPr lang="en-US" dirty="0" smtClean="0"/>
                  <a:t>A change in value is an event or transition.</a:t>
                </a:r>
              </a:p>
              <a:p>
                <a:r>
                  <a:rPr lang="en-US" dirty="0" smtClean="0"/>
                  <a:t>An event is a value-time pair </a:t>
                </a:r>
                <a14:m>
                  <m:oMath xmlns:m="http://schemas.openxmlformats.org/officeDocument/2006/math">
                    <m:r>
                      <a:rPr lang="en-US" i="1"/>
                      <m:t>𝐸</m:t>
                    </m:r>
                    <m:r>
                      <a:rPr lang="en-US" i="1"/>
                      <m:t>=</m:t>
                    </m:r>
                    <m:d>
                      <m:dPr>
                        <m:begChr m:val="〈"/>
                        <m:endChr m:val="〉"/>
                        <m:ctrlPr>
                          <a:rPr lang="en-US" i="1"/>
                        </m:ctrlPr>
                      </m:dPr>
                      <m:e>
                        <m:r>
                          <a:rPr lang="en-US" i="1"/>
                          <m:t>𝑣</m:t>
                        </m:r>
                        <m:r>
                          <a:rPr lang="en-US" i="1"/>
                          <m:t>,</m:t>
                        </m:r>
                        <m:r>
                          <a:rPr lang="en-US" i="1"/>
                          <m:t>𝑡</m:t>
                        </m:r>
                      </m:e>
                    </m:d>
                  </m:oMath>
                </a14:m>
                <a:r>
                  <a:rPr lang="en-US" dirty="0" smtClean="0"/>
                  <a:t>.</a:t>
                </a:r>
                <a:endParaRPr lang="en-US" dirty="0"/>
              </a:p>
            </p:txBody>
          </p:sp>
        </mc:Choice>
        <mc:Fallback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0">
                <a:blip r:embed="rId2"/>
                <a:stretch>
                  <a:fillRect l="-2118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8278005" y="2971787"/>
            <a:ext cx="665238" cy="66523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g1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7975623" y="3104834"/>
            <a:ext cx="302382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7976832" y="3523329"/>
            <a:ext cx="302382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7414405" y="2737865"/>
            <a:ext cx="520095" cy="52009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</a:t>
            </a:r>
            <a:r>
              <a:rPr lang="en-US" dirty="0" smtClean="0"/>
              <a:t>1</a:t>
            </a:r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8943243" y="3337547"/>
            <a:ext cx="302382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7414405" y="3288925"/>
            <a:ext cx="520095" cy="52009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i2</a:t>
            </a:r>
            <a:endParaRPr lang="en-US" dirty="0"/>
          </a:p>
        </p:txBody>
      </p:sp>
      <p:sp>
        <p:nvSpPr>
          <p:cNvPr id="13" name="Oval 12"/>
          <p:cNvSpPr/>
          <p:nvPr/>
        </p:nvSpPr>
        <p:spPr>
          <a:xfrm>
            <a:off x="9344805" y="3044358"/>
            <a:ext cx="520095" cy="520095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o1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8012150" y="3806758"/>
            <a:ext cx="1219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delay </a:t>
            </a:r>
            <a:r>
              <a:rPr lang="en-US" dirty="0" smtClean="0">
                <a:latin typeface="Symbol" pitchFamily="18" charset="2"/>
              </a:rPr>
              <a:t>d</a:t>
            </a:r>
            <a:r>
              <a:rPr lang="en-US" dirty="0" smtClean="0"/>
              <a:t> = 1</a:t>
            </a:r>
            <a:endParaRPr lang="en-US" dirty="0"/>
          </a:p>
        </p:txBody>
      </p:sp>
      <p:sp>
        <p:nvSpPr>
          <p:cNvPr id="15" name="Oval 14"/>
          <p:cNvSpPr/>
          <p:nvPr/>
        </p:nvSpPr>
        <p:spPr>
          <a:xfrm>
            <a:off x="9990754" y="3035673"/>
            <a:ext cx="520095" cy="520095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o2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42755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Decoupling capacitor analysis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Voltage droop </a:t>
                </a:r>
                <a14:m>
                  <m:oMath xmlns:m="http://schemas.openxmlformats.org/officeDocument/2006/math">
                    <m:r>
                      <a:rPr lang="en-US" i="1"/>
                      <m:t>∆</m:t>
                    </m:r>
                    <m:r>
                      <a:rPr lang="en-US" i="1"/>
                      <m:t>𝑉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 smtClean="0"/>
                  <a:t> gates each draw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𝐼</m:t>
                        </m:r>
                      </m:e>
                      <m:sub>
                        <m:r>
                          <a:rPr lang="en-US" i="1"/>
                          <m:t>𝑚𝑎𝑥</m:t>
                        </m:r>
                      </m:sub>
                    </m:sSub>
                  </m:oMath>
                </a14:m>
                <a:r>
                  <a:rPr lang="en-US" dirty="0" smtClean="0"/>
                  <a:t> for time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𝑡</m:t>
                        </m:r>
                      </m:e>
                      <m:sub>
                        <m:r>
                          <a:rPr lang="en-US" i="1"/>
                          <m:t>𝑚𝑎𝑥</m:t>
                        </m:r>
                      </m:sub>
                    </m:sSub>
                  </m:oMath>
                </a14:m>
                <a:r>
                  <a:rPr lang="en-US" dirty="0" smtClean="0"/>
                  <a:t>.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𝑄</m:t>
                        </m:r>
                      </m:e>
                      <m:sub>
                        <m:r>
                          <a:rPr lang="en-US" i="1"/>
                          <m:t>𝑚𝑎𝑥</m:t>
                        </m:r>
                      </m:sub>
                    </m:sSub>
                    <m:r>
                      <a:rPr lang="en-US" i="1"/>
                      <m:t>=</m:t>
                    </m:r>
                    <m:r>
                      <a:rPr lang="en-US" i="1"/>
                      <m:t>𝑛</m:t>
                    </m:r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𝐼</m:t>
                        </m:r>
                      </m:e>
                      <m:sub>
                        <m:r>
                          <a:rPr lang="en-US" i="1"/>
                          <m:t>𝑚𝑎𝑥</m:t>
                        </m:r>
                      </m:sub>
                    </m:sSub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𝑡</m:t>
                        </m:r>
                      </m:e>
                      <m:sub>
                        <m:r>
                          <a:rPr lang="en-US" i="1"/>
                          <m:t>𝑚𝑎𝑥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𝐶</m:t>
                        </m:r>
                      </m:e>
                      <m:sub>
                        <m:r>
                          <a:rPr lang="en-US" i="1"/>
                          <m:t>𝐷</m:t>
                        </m:r>
                      </m:sub>
                    </m:sSub>
                    <m:r>
                      <a:rPr lang="en-US" i="1"/>
                      <m:t>=</m:t>
                    </m:r>
                    <m:f>
                      <m:fPr>
                        <m:ctrlPr>
                          <a:rPr lang="en-US" i="1"/>
                        </m:ctrlPr>
                      </m:fPr>
                      <m:num>
                        <m:r>
                          <a:rPr lang="en-US" i="1"/>
                          <m:t>𝑛</m:t>
                        </m:r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𝐼</m:t>
                            </m:r>
                          </m:e>
                          <m:sub>
                            <m:r>
                              <a:rPr lang="en-US" i="1"/>
                              <m:t>𝑚𝑎𝑥</m:t>
                            </m:r>
                          </m:sub>
                        </m:sSub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𝑡</m:t>
                            </m:r>
                          </m:e>
                          <m:sub>
                            <m:r>
                              <a:rPr lang="en-US" i="1"/>
                              <m:t>𝑚𝑎𝑥</m:t>
                            </m:r>
                          </m:sub>
                        </m:sSub>
                      </m:num>
                      <m:den>
                        <m:r>
                          <a:rPr lang="en-US" i="1"/>
                          <m:t>∆</m:t>
                        </m:r>
                        <m:r>
                          <a:rPr lang="en-US" i="1"/>
                          <m:t>𝑉</m:t>
                        </m:r>
                      </m:den>
                    </m:f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0">
                <a:blip r:embed="rId2"/>
                <a:stretch>
                  <a:fillRect l="-2118" t="-2241" r="-4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/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:r>
                  <a:rPr lang="en-US" dirty="0" smtClean="0"/>
                  <a:t>Example: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/>
                      <m:t>𝑉</m:t>
                    </m:r>
                    <m:r>
                      <a:rPr lang="en-US" i="1"/>
                      <m:t>=1</m:t>
                    </m:r>
                    <m:r>
                      <a:rPr lang="en-US" i="1"/>
                      <m:t>𝑉</m:t>
                    </m:r>
                    <m:r>
                      <a:rPr lang="en-US" i="1"/>
                      <m:t>, ∆</m:t>
                    </m:r>
                    <m:r>
                      <a:rPr lang="en-US" i="1"/>
                      <m:t>𝑉</m:t>
                    </m:r>
                    <m:r>
                      <a:rPr lang="en-US" i="1"/>
                      <m:t>=0.1</m:t>
                    </m:r>
                    <m:r>
                      <a:rPr lang="en-US" i="1"/>
                      <m:t>𝑉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n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=10,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=1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𝑝𝑠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=150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dirty="0" smtClean="0"/>
                  <a:t> 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𝐶</m:t>
                        </m:r>
                      </m:e>
                      <m:sub>
                        <m:r>
                          <a:rPr lang="en-US" i="1"/>
                          <m:t>𝐷</m:t>
                        </m:r>
                      </m:sub>
                    </m:sSub>
                    <m:r>
                      <a:rPr lang="en-US" i="1"/>
                      <m:t>=</m:t>
                    </m:r>
                    <m:f>
                      <m:fPr>
                        <m:ctrlPr>
                          <a:rPr lang="en-US" i="1"/>
                        </m:ctrlPr>
                      </m:fPr>
                      <m:num>
                        <m:r>
                          <a:rPr lang="en-US" i="1"/>
                          <m:t>10×150</m:t>
                        </m:r>
                        <m:r>
                          <a:rPr lang="en-US" i="1"/>
                          <m:t>𝜇</m:t>
                        </m:r>
                        <m:r>
                          <a:rPr lang="en-US" i="1"/>
                          <m:t>𝐴</m:t>
                        </m:r>
                        <m:r>
                          <a:rPr lang="en-US" i="1"/>
                          <m:t>×1</m:t>
                        </m:r>
                        <m:r>
                          <a:rPr lang="en-US" i="1"/>
                          <m:t>𝑝𝑠</m:t>
                        </m:r>
                      </m:num>
                      <m:den>
                        <m:r>
                          <a:rPr lang="en-US" i="1"/>
                          <m:t>0.1</m:t>
                        </m:r>
                        <m:r>
                          <a:rPr lang="en-US" i="1"/>
                          <m:t>𝑉</m:t>
                        </m:r>
                      </m:den>
                    </m:f>
                    <m:r>
                      <a:rPr lang="en-US" i="1"/>
                      <m:t>=15</m:t>
                    </m:r>
                    <m:r>
                      <a:rPr lang="en-US" i="1"/>
                      <m:t>𝑓𝐹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 rotWithShape="0">
                <a:blip r:embed="rId3"/>
                <a:stretch>
                  <a:fillRect l="-2118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888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Noise and I/O coupling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Gate/source and gate/drain capacitances couple input and output of gate.</a:t>
            </a:r>
          </a:p>
          <a:p>
            <a:r>
              <a:rPr lang="en-US" dirty="0" smtClean="0"/>
              <a:t>Coupling results in feedback.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8035049" y="2404236"/>
            <a:ext cx="1197429" cy="745066"/>
            <a:chOff x="5442857" y="2056190"/>
            <a:chExt cx="1197429" cy="745066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5987143" y="2056190"/>
              <a:ext cx="653143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5987143" y="2801256"/>
              <a:ext cx="653143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5987143" y="2056190"/>
              <a:ext cx="0" cy="708781"/>
            </a:xfrm>
            <a:prstGeom prst="lin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5781524" y="2056190"/>
              <a:ext cx="0" cy="745066"/>
            </a:xfrm>
            <a:prstGeom prst="lin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5442857" y="2443238"/>
              <a:ext cx="338667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</p:grpSp>
      <p:grpSp>
        <p:nvGrpSpPr>
          <p:cNvPr id="12" name="Group 11"/>
          <p:cNvGrpSpPr/>
          <p:nvPr/>
        </p:nvGrpSpPr>
        <p:grpSpPr>
          <a:xfrm>
            <a:off x="8035049" y="4008065"/>
            <a:ext cx="1197429" cy="745066"/>
            <a:chOff x="5442857" y="2056190"/>
            <a:chExt cx="1197429" cy="745066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5987143" y="2056190"/>
              <a:ext cx="653143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5987143" y="2801256"/>
              <a:ext cx="653143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5987143" y="2056190"/>
              <a:ext cx="0" cy="708781"/>
            </a:xfrm>
            <a:prstGeom prst="lin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5781524" y="2056190"/>
              <a:ext cx="0" cy="745066"/>
            </a:xfrm>
            <a:prstGeom prst="lin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5442857" y="2443238"/>
              <a:ext cx="338667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</p:grpSp>
      <p:cxnSp>
        <p:nvCxnSpPr>
          <p:cNvPr id="18" name="Straight Connector 17"/>
          <p:cNvCxnSpPr/>
          <p:nvPr/>
        </p:nvCxnSpPr>
        <p:spPr>
          <a:xfrm>
            <a:off x="9232478" y="3149302"/>
            <a:ext cx="0" cy="858763"/>
          </a:xfrm>
          <a:prstGeom prst="lin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9232478" y="1872046"/>
            <a:ext cx="0" cy="532190"/>
          </a:xfrm>
          <a:prstGeom prst="lin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9232478" y="4753131"/>
            <a:ext cx="0" cy="771677"/>
          </a:xfrm>
          <a:prstGeom prst="lin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8035049" y="2791284"/>
            <a:ext cx="0" cy="1603829"/>
          </a:xfrm>
          <a:prstGeom prst="lin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7545192" y="3529093"/>
            <a:ext cx="489857" cy="0"/>
          </a:xfrm>
          <a:prstGeom prst="lin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sp>
        <p:nvSpPr>
          <p:cNvPr id="23" name="TextBox 22"/>
          <p:cNvSpPr txBox="1"/>
          <p:nvPr/>
        </p:nvSpPr>
        <p:spPr>
          <a:xfrm>
            <a:off x="9371573" y="1640245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</a:t>
            </a:r>
            <a:endParaRPr lang="en-US" dirty="0"/>
          </a:p>
        </p:txBody>
      </p:sp>
      <p:sp>
        <p:nvSpPr>
          <p:cNvPr id="24" name="Isosceles Triangle 23"/>
          <p:cNvSpPr/>
          <p:nvPr/>
        </p:nvSpPr>
        <p:spPr>
          <a:xfrm flipV="1">
            <a:off x="9001519" y="5524808"/>
            <a:ext cx="461918" cy="338666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8143907" y="2676379"/>
            <a:ext cx="229809" cy="229809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8753506" y="3348765"/>
            <a:ext cx="0" cy="659301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8905906" y="3348764"/>
            <a:ext cx="0" cy="659301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8753506" y="4809319"/>
            <a:ext cx="0" cy="659301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8905906" y="4809318"/>
            <a:ext cx="0" cy="659301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8035049" y="3678414"/>
            <a:ext cx="718457" cy="329651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8905906" y="3678415"/>
            <a:ext cx="326572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8035049" y="4395113"/>
            <a:ext cx="718457" cy="743856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8905906" y="5138969"/>
            <a:ext cx="326572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0829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Miller effect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Effects of coupling can be approximated using Miller effect.</a:t>
            </a:r>
          </a:p>
          <a:p>
            <a:r>
              <a:rPr lang="en-US" dirty="0" smtClean="0"/>
              <a:t>Coupling capacitance </a:t>
            </a:r>
            <a:r>
              <a:rPr lang="en-US" dirty="0" err="1" smtClean="0"/>
              <a:t>C</a:t>
            </a:r>
            <a:r>
              <a:rPr lang="en-US" baseline="-25000" dirty="0" err="1" smtClean="0"/>
              <a:t>gd</a:t>
            </a:r>
            <a:r>
              <a:rPr lang="en-US" baseline="-25000" dirty="0"/>
              <a:t> </a:t>
            </a:r>
            <a:r>
              <a:rPr lang="en-US" dirty="0" smtClean="0"/>
              <a:t>can be approximated by input capacitance </a:t>
            </a:r>
            <a:r>
              <a:rPr lang="en-US" dirty="0" err="1"/>
              <a:t>C</a:t>
            </a:r>
            <a:r>
              <a:rPr lang="en-US" baseline="-25000" dirty="0" err="1"/>
              <a:t>gd</a:t>
            </a:r>
            <a:r>
              <a:rPr lang="en-US" dirty="0" smtClean="0"/>
              <a:t>(1+A).</a:t>
            </a:r>
          </a:p>
          <a:p>
            <a:pPr lvl="1"/>
            <a:r>
              <a:rPr lang="en-US" smtClean="0"/>
              <a:t>Increases delay.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Isosceles Triangle 5"/>
          <p:cNvSpPr/>
          <p:nvPr/>
        </p:nvSpPr>
        <p:spPr>
          <a:xfrm rot="5400000">
            <a:off x="8458200" y="2463089"/>
            <a:ext cx="1129145" cy="1163781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7" name="Straight Connector 6"/>
          <p:cNvCxnSpPr>
            <a:endCxn id="6" idx="3"/>
          </p:cNvCxnSpPr>
          <p:nvPr/>
        </p:nvCxnSpPr>
        <p:spPr>
          <a:xfrm>
            <a:off x="7550727" y="3044979"/>
            <a:ext cx="890155" cy="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9604663" y="3044980"/>
            <a:ext cx="890155" cy="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8811491" y="1784216"/>
            <a:ext cx="0" cy="42949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8963891" y="1784216"/>
            <a:ext cx="0" cy="42949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8153400" y="1998961"/>
            <a:ext cx="658091" cy="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8946572" y="1998960"/>
            <a:ext cx="907473" cy="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8153400" y="1998962"/>
            <a:ext cx="0" cy="104601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854045" y="1998960"/>
            <a:ext cx="0" cy="104601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8714674" y="1336313"/>
            <a:ext cx="4589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</a:t>
            </a:r>
            <a:r>
              <a:rPr lang="en-US" baseline="-25000" dirty="0" err="1" smtClean="0"/>
              <a:t>gd</a:t>
            </a:r>
            <a:endParaRPr lang="en-US" baseline="-25000" dirty="0"/>
          </a:p>
        </p:txBody>
      </p:sp>
      <p:sp>
        <p:nvSpPr>
          <p:cNvPr id="16" name="Oval 15"/>
          <p:cNvSpPr/>
          <p:nvPr/>
        </p:nvSpPr>
        <p:spPr>
          <a:xfrm>
            <a:off x="9604663" y="2968777"/>
            <a:ext cx="152400" cy="1524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8664082" y="2860311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8" name="Isosceles Triangle 17"/>
          <p:cNvSpPr/>
          <p:nvPr/>
        </p:nvSpPr>
        <p:spPr>
          <a:xfrm rot="5400000">
            <a:off x="8458200" y="3847012"/>
            <a:ext cx="1129145" cy="1163781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9" name="Straight Connector 18"/>
          <p:cNvCxnSpPr>
            <a:endCxn id="18" idx="3"/>
          </p:cNvCxnSpPr>
          <p:nvPr/>
        </p:nvCxnSpPr>
        <p:spPr>
          <a:xfrm>
            <a:off x="7982731" y="4428903"/>
            <a:ext cx="45815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9604663" y="4428903"/>
            <a:ext cx="342901" cy="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7730836" y="4844539"/>
            <a:ext cx="526473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7732567" y="4996939"/>
            <a:ext cx="526473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994072" y="4428904"/>
            <a:ext cx="0" cy="415635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7994071" y="4996939"/>
            <a:ext cx="1" cy="51261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5" name="Isosceles Triangle 24"/>
          <p:cNvSpPr/>
          <p:nvPr/>
        </p:nvSpPr>
        <p:spPr>
          <a:xfrm flipV="1">
            <a:off x="7846867" y="5537266"/>
            <a:ext cx="339436" cy="249382"/>
          </a:xfrm>
          <a:prstGeom prst="triangl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7027020" y="5068582"/>
            <a:ext cx="9655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C</a:t>
            </a:r>
            <a:r>
              <a:rPr lang="en-US" baseline="-25000" dirty="0" err="1" smtClean="0">
                <a:solidFill>
                  <a:srgbClr val="FF0000"/>
                </a:solidFill>
              </a:rPr>
              <a:t>gd</a:t>
            </a:r>
            <a:r>
              <a:rPr lang="en-US" dirty="0" smtClean="0">
                <a:solidFill>
                  <a:srgbClr val="FF0000"/>
                </a:solidFill>
              </a:rPr>
              <a:t>(1+A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654354" y="4244236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28" name="Oval 27"/>
          <p:cNvSpPr/>
          <p:nvPr/>
        </p:nvSpPr>
        <p:spPr>
          <a:xfrm>
            <a:off x="9551826" y="4352702"/>
            <a:ext cx="152400" cy="1524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508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gates process events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dirty="0" smtClean="0"/>
                  <a:t>A gate accepts events at its inputs and generates events at its output.</a:t>
                </a:r>
              </a:p>
              <a:p>
                <a:pPr lvl="1"/>
                <a:r>
                  <a:rPr lang="en-US" dirty="0" smtClean="0"/>
                  <a:t>Time delay from input to output.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𝐸</m:t>
                        </m:r>
                      </m:e>
                      <m:sub>
                        <m:r>
                          <a:rPr lang="en-US" i="1"/>
                          <m:t>𝑖</m:t>
                        </m:r>
                      </m:sub>
                    </m:sSub>
                    <m:r>
                      <a:rPr lang="en-US" i="1"/>
                      <m:t>=</m:t>
                    </m:r>
                    <m:d>
                      <m:dPr>
                        <m:begChr m:val="〈"/>
                        <m:endChr m:val="〉"/>
                        <m:ctrlPr>
                          <a:rPr lang="en-US" i="1"/>
                        </m:ctrlPr>
                      </m:dPr>
                      <m:e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𝑣</m:t>
                            </m:r>
                          </m:e>
                          <m:sub>
                            <m:r>
                              <a:rPr lang="en-US" i="1"/>
                              <m:t>𝑖</m:t>
                            </m:r>
                          </m:sub>
                        </m:sSub>
                        <m:r>
                          <a:rPr lang="en-US" i="1"/>
                          <m:t>,</m:t>
                        </m:r>
                        <m:r>
                          <a:rPr lang="en-US" i="1"/>
                          <m:t>𝑡</m:t>
                        </m:r>
                      </m:e>
                    </m:d>
                    <m:r>
                      <a:rPr lang="en-US" i="1"/>
                      <m:t>→</m:t>
                    </m:r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𝐸</m:t>
                        </m:r>
                      </m:e>
                      <m:sub>
                        <m:r>
                          <a:rPr lang="en-US" i="1"/>
                          <m:t>𝑜</m:t>
                        </m:r>
                      </m:sub>
                    </m:sSub>
                    <m:r>
                      <a:rPr lang="en-US" i="1"/>
                      <m:t>=</m:t>
                    </m:r>
                    <m:d>
                      <m:dPr>
                        <m:begChr m:val="〈"/>
                        <m:endChr m:val="〉"/>
                        <m:ctrlPr>
                          <a:rPr lang="en-US" i="1"/>
                        </m:ctrlPr>
                      </m:dPr>
                      <m:e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𝑣</m:t>
                            </m:r>
                          </m:e>
                          <m:sub>
                            <m:r>
                              <a:rPr lang="en-US" i="1"/>
                              <m:t>𝑜</m:t>
                            </m:r>
                          </m:sub>
                        </m:sSub>
                        <m:r>
                          <a:rPr lang="en-US" i="1"/>
                          <m:t>,</m:t>
                        </m:r>
                        <m:r>
                          <a:rPr lang="en-US" i="1"/>
                          <m:t>𝑡</m:t>
                        </m:r>
                        <m:r>
                          <a:rPr lang="en-US" i="1"/>
                          <m:t>+</m:t>
                        </m:r>
                        <m:r>
                          <a:rPr lang="en-US" i="1"/>
                          <m:t>𝛿</m:t>
                        </m:r>
                      </m:e>
                    </m:d>
                  </m:oMath>
                </a14:m>
                <a:endParaRPr lang="en-US" dirty="0" smtClean="0"/>
              </a:p>
              <a:p>
                <a:r>
                  <a:rPr lang="en-US" dirty="0" smtClean="0"/>
                  <a:t>Simple gate delay model: constant, value-independent.</a:t>
                </a:r>
              </a:p>
              <a:p>
                <a:r>
                  <a:rPr lang="en-US" dirty="0" smtClean="0"/>
                  <a:t>Simplifying assumption: if input does not cause a change to the gate’s output value, no event is generated.</a:t>
                </a: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0">
                <a:blip r:embed="rId2"/>
                <a:stretch>
                  <a:fillRect l="-2118" t="-3081" b="-26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7613976" y="4533703"/>
            <a:ext cx="28194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7613976" y="2749173"/>
            <a:ext cx="10160" cy="178453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9570185" y="5055435"/>
            <a:ext cx="614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7624136" y="4533703"/>
            <a:ext cx="0" cy="1143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473293" y="468939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0</a:t>
            </a:r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8603019" y="4530409"/>
            <a:ext cx="0" cy="1143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8452176" y="468610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9441219" y="4552237"/>
            <a:ext cx="0" cy="1143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9290376" y="470793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0162579" y="4533703"/>
            <a:ext cx="0" cy="1143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0011736" y="468939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984484" y="3924103"/>
            <a:ext cx="410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g1</a:t>
            </a:r>
            <a:endParaRPr lang="en-US" dirty="0"/>
          </a:p>
        </p:txBody>
      </p:sp>
      <p:sp>
        <p:nvSpPr>
          <p:cNvPr id="18" name="Oval 17"/>
          <p:cNvSpPr/>
          <p:nvPr/>
        </p:nvSpPr>
        <p:spPr>
          <a:xfrm>
            <a:off x="7454908" y="3848721"/>
            <a:ext cx="520095" cy="52009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</a:t>
            </a:r>
            <a:r>
              <a:rPr lang="en-US" dirty="0" smtClean="0"/>
              <a:t>1</a:t>
            </a:r>
            <a:endParaRPr lang="en-US" dirty="0"/>
          </a:p>
        </p:txBody>
      </p:sp>
      <p:grpSp>
        <p:nvGrpSpPr>
          <p:cNvPr id="24" name="Group 23"/>
          <p:cNvGrpSpPr/>
          <p:nvPr/>
        </p:nvGrpSpPr>
        <p:grpSpPr>
          <a:xfrm>
            <a:off x="7898837" y="2992046"/>
            <a:ext cx="891512" cy="932841"/>
            <a:chOff x="7898837" y="2992046"/>
            <a:chExt cx="891512" cy="932841"/>
          </a:xfrm>
        </p:grpSpPr>
        <p:sp>
          <p:nvSpPr>
            <p:cNvPr id="20" name="Oval 19"/>
            <p:cNvSpPr/>
            <p:nvPr/>
          </p:nvSpPr>
          <p:spPr>
            <a:xfrm>
              <a:off x="8270254" y="2992046"/>
              <a:ext cx="520095" cy="520095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o1</a:t>
              </a:r>
              <a:endParaRPr lang="en-US" sz="1400" dirty="0"/>
            </a:p>
          </p:txBody>
        </p:sp>
        <p:cxnSp>
          <p:nvCxnSpPr>
            <p:cNvPr id="21" name="Straight Arrow Connector 20"/>
            <p:cNvCxnSpPr>
              <a:stCxn id="18" idx="7"/>
              <a:endCxn id="20" idx="3"/>
            </p:cNvCxnSpPr>
            <p:nvPr/>
          </p:nvCxnSpPr>
          <p:spPr>
            <a:xfrm flipV="1">
              <a:off x="7898837" y="3435975"/>
              <a:ext cx="447583" cy="48891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</p:cxnSp>
      </p:grpSp>
      <p:grpSp>
        <p:nvGrpSpPr>
          <p:cNvPr id="26" name="Group 25"/>
          <p:cNvGrpSpPr/>
          <p:nvPr/>
        </p:nvGrpSpPr>
        <p:grpSpPr>
          <a:xfrm>
            <a:off x="8348719" y="2989097"/>
            <a:ext cx="1270981" cy="1379718"/>
            <a:chOff x="8348719" y="2989097"/>
            <a:chExt cx="1270981" cy="1379718"/>
          </a:xfrm>
        </p:grpSpPr>
        <p:sp>
          <p:nvSpPr>
            <p:cNvPr id="19" name="Oval 18"/>
            <p:cNvSpPr/>
            <p:nvPr/>
          </p:nvSpPr>
          <p:spPr>
            <a:xfrm>
              <a:off x="8348719" y="3848720"/>
              <a:ext cx="520095" cy="52009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i2</a:t>
              </a:r>
              <a:endParaRPr lang="en-US" dirty="0"/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8781500" y="2989097"/>
              <a:ext cx="838200" cy="911485"/>
              <a:chOff x="8781500" y="2989097"/>
              <a:chExt cx="838200" cy="911485"/>
            </a:xfrm>
          </p:grpSpPr>
          <p:sp>
            <p:nvSpPr>
              <p:cNvPr id="22" name="Oval 21"/>
              <p:cNvSpPr/>
              <p:nvPr/>
            </p:nvSpPr>
            <p:spPr>
              <a:xfrm>
                <a:off x="9099605" y="2989097"/>
                <a:ext cx="520095" cy="520095"/>
              </a:xfrm>
              <a:prstGeom prst="ellipse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o2</a:t>
                </a:r>
                <a:endParaRPr lang="en-US" sz="1400" dirty="0"/>
              </a:p>
            </p:txBody>
          </p:sp>
          <p:cxnSp>
            <p:nvCxnSpPr>
              <p:cNvPr id="23" name="Straight Arrow Connector 22"/>
              <p:cNvCxnSpPr>
                <a:endCxn id="22" idx="3"/>
              </p:cNvCxnSpPr>
              <p:nvPr/>
            </p:nvCxnSpPr>
            <p:spPr>
              <a:xfrm flipV="1">
                <a:off x="8781500" y="3433026"/>
                <a:ext cx="394271" cy="467556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222604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Gate delay models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Inertial delay ignores glitches---input must change for some minimum time to create an output event.</a:t>
            </a:r>
          </a:p>
          <a:p>
            <a:r>
              <a:rPr lang="en-US" dirty="0" smtClean="0"/>
              <a:t>Transport delay propagates all changes.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951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Combinational logic networks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Gates are connected into combinational logic networks:</a:t>
            </a:r>
          </a:p>
          <a:p>
            <a:pPr lvl="1"/>
            <a:r>
              <a:rPr lang="en-US" dirty="0" smtClean="0"/>
              <a:t>Primary inputs.</a:t>
            </a:r>
          </a:p>
          <a:p>
            <a:pPr lvl="1"/>
            <a:r>
              <a:rPr lang="en-US" dirty="0" smtClean="0"/>
              <a:t>Primary outputs.</a:t>
            </a:r>
          </a:p>
          <a:p>
            <a:r>
              <a:rPr lang="en-US" dirty="0" smtClean="0"/>
              <a:t>Can be modeled as a graph.</a:t>
            </a:r>
          </a:p>
          <a:p>
            <a:pPr lvl="1"/>
            <a:r>
              <a:rPr lang="en-US" dirty="0" smtClean="0"/>
              <a:t>Often called a netlist.</a:t>
            </a:r>
          </a:p>
          <a:p>
            <a:r>
              <a:rPr lang="en-US" dirty="0" smtClean="0"/>
              <a:t>No cycles in a combinational logic network.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999187" y="2430539"/>
            <a:ext cx="665238" cy="66523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g1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7696805" y="2563586"/>
            <a:ext cx="302382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7698014" y="2982081"/>
            <a:ext cx="302382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7999187" y="3410253"/>
            <a:ext cx="665238" cy="66523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g2</a:t>
            </a:r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7696805" y="3543300"/>
            <a:ext cx="302382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7698014" y="3961795"/>
            <a:ext cx="302382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7999187" y="4402063"/>
            <a:ext cx="665238" cy="66523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g3</a:t>
            </a:r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7696805" y="4535110"/>
            <a:ext cx="302382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7698014" y="4953605"/>
            <a:ext cx="302382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9559472" y="3410253"/>
            <a:ext cx="665238" cy="66523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g4</a:t>
            </a:r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9257090" y="3572330"/>
            <a:ext cx="302382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9258299" y="3961795"/>
            <a:ext cx="302382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>
            <a:off x="7208159" y="2243063"/>
            <a:ext cx="374952" cy="3749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20" name="Oval 19"/>
          <p:cNvSpPr/>
          <p:nvPr/>
        </p:nvSpPr>
        <p:spPr>
          <a:xfrm>
            <a:off x="7208159" y="2794605"/>
            <a:ext cx="374952" cy="374952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cxnSp>
        <p:nvCxnSpPr>
          <p:cNvPr id="21" name="Elbow Connector 20"/>
          <p:cNvCxnSpPr>
            <a:stCxn id="7" idx="3"/>
          </p:cNvCxnSpPr>
          <p:nvPr/>
        </p:nvCxnSpPr>
        <p:spPr>
          <a:xfrm>
            <a:off x="8664425" y="2763158"/>
            <a:ext cx="593874" cy="809172"/>
          </a:xfrm>
          <a:prstGeom prst="bentConnector2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Elbow Connector 21"/>
          <p:cNvCxnSpPr>
            <a:stCxn id="13" idx="3"/>
          </p:cNvCxnSpPr>
          <p:nvPr/>
        </p:nvCxnSpPr>
        <p:spPr>
          <a:xfrm flipV="1">
            <a:off x="8664425" y="3961796"/>
            <a:ext cx="604518" cy="772886"/>
          </a:xfrm>
          <a:prstGeom prst="bentConnector2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stCxn id="10" idx="3"/>
            <a:endCxn id="16" idx="1"/>
          </p:cNvCxnSpPr>
          <p:nvPr/>
        </p:nvCxnSpPr>
        <p:spPr>
          <a:xfrm>
            <a:off x="8664425" y="3742872"/>
            <a:ext cx="89504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4" name="Oval 23"/>
          <p:cNvSpPr/>
          <p:nvPr/>
        </p:nvSpPr>
        <p:spPr>
          <a:xfrm>
            <a:off x="8775700" y="3225198"/>
            <a:ext cx="374952" cy="374952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25" name="Oval 24"/>
          <p:cNvSpPr/>
          <p:nvPr/>
        </p:nvSpPr>
        <p:spPr>
          <a:xfrm>
            <a:off x="7208159" y="4323446"/>
            <a:ext cx="374952" cy="374952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26" name="Oval 25"/>
          <p:cNvSpPr/>
          <p:nvPr/>
        </p:nvSpPr>
        <p:spPr>
          <a:xfrm>
            <a:off x="7208159" y="4879825"/>
            <a:ext cx="374952" cy="374952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cxnSp>
        <p:nvCxnSpPr>
          <p:cNvPr id="27" name="Straight Connector 26"/>
          <p:cNvCxnSpPr/>
          <p:nvPr/>
        </p:nvCxnSpPr>
        <p:spPr>
          <a:xfrm>
            <a:off x="10246725" y="3742872"/>
            <a:ext cx="302382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8" name="Oval 27"/>
          <p:cNvSpPr/>
          <p:nvPr/>
        </p:nvSpPr>
        <p:spPr>
          <a:xfrm>
            <a:off x="7196065" y="3367920"/>
            <a:ext cx="374952" cy="3749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29" name="Oval 28"/>
          <p:cNvSpPr/>
          <p:nvPr/>
        </p:nvSpPr>
        <p:spPr>
          <a:xfrm>
            <a:off x="7208159" y="3798511"/>
            <a:ext cx="374952" cy="3749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30" name="Oval 29"/>
          <p:cNvSpPr/>
          <p:nvPr/>
        </p:nvSpPr>
        <p:spPr>
          <a:xfrm>
            <a:off x="8775700" y="2249112"/>
            <a:ext cx="374952" cy="3749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31" name="Oval 30"/>
          <p:cNvSpPr/>
          <p:nvPr/>
        </p:nvSpPr>
        <p:spPr>
          <a:xfrm>
            <a:off x="8775700" y="4221846"/>
            <a:ext cx="374952" cy="3749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6411157" y="1682574"/>
            <a:ext cx="9199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primary</a:t>
            </a:r>
          </a:p>
          <a:p>
            <a:r>
              <a:rPr lang="en-US" dirty="0" smtClean="0"/>
              <a:t>inputs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10246725" y="2844578"/>
            <a:ext cx="9199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primary</a:t>
            </a:r>
          </a:p>
          <a:p>
            <a:r>
              <a:rPr lang="en-US" dirty="0" smtClean="0"/>
              <a:t>outputs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1047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 propagation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Output events of one gate become input events to next gate.</a:t>
            </a:r>
          </a:p>
          <a:p>
            <a:r>
              <a:rPr lang="en-US" dirty="0" smtClean="0"/>
              <a:t>A signal may see several events before settling to its final value.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7785705" y="1763184"/>
            <a:ext cx="665238" cy="66523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g1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7483323" y="1896231"/>
            <a:ext cx="302382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7484532" y="2314726"/>
            <a:ext cx="302382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6922105" y="1529262"/>
            <a:ext cx="520095" cy="52009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</a:t>
            </a:r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6922105" y="2080322"/>
            <a:ext cx="520095" cy="52009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i2</a:t>
            </a:r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8852505" y="1763184"/>
            <a:ext cx="520095" cy="520095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o1</a:t>
            </a:r>
            <a:endParaRPr lang="en-US" sz="1400" dirty="0"/>
          </a:p>
        </p:txBody>
      </p:sp>
      <p:sp>
        <p:nvSpPr>
          <p:cNvPr id="12" name="Rectangle 11"/>
          <p:cNvSpPr/>
          <p:nvPr/>
        </p:nvSpPr>
        <p:spPr>
          <a:xfrm>
            <a:off x="9004905" y="2677584"/>
            <a:ext cx="665238" cy="66523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g2</a:t>
            </a:r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7480905" y="3210984"/>
            <a:ext cx="1521582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6947505" y="2906184"/>
            <a:ext cx="520095" cy="52009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i3</a:t>
            </a:r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690705" y="2982384"/>
            <a:ext cx="4572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Elbow Connector 15"/>
          <p:cNvCxnSpPr>
            <a:stCxn id="6" idx="3"/>
          </p:cNvCxnSpPr>
          <p:nvPr/>
        </p:nvCxnSpPr>
        <p:spPr>
          <a:xfrm>
            <a:off x="8450943" y="2095803"/>
            <a:ext cx="325362" cy="734181"/>
          </a:xfrm>
          <a:prstGeom prst="bentConnector2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8776305" y="2829984"/>
            <a:ext cx="2286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Oval 17"/>
          <p:cNvSpPr/>
          <p:nvPr/>
        </p:nvSpPr>
        <p:spPr>
          <a:xfrm>
            <a:off x="9766905" y="2372784"/>
            <a:ext cx="520095" cy="520095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o2</a:t>
            </a:r>
            <a:endParaRPr lang="en-US" sz="1400" dirty="0"/>
          </a:p>
        </p:txBody>
      </p:sp>
      <p:sp>
        <p:nvSpPr>
          <p:cNvPr id="19" name="Oval 18"/>
          <p:cNvSpPr/>
          <p:nvPr/>
        </p:nvSpPr>
        <p:spPr>
          <a:xfrm>
            <a:off x="9462105" y="1763184"/>
            <a:ext cx="520095" cy="520095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o3</a:t>
            </a:r>
            <a:endParaRPr lang="en-US" sz="1400" dirty="0"/>
          </a:p>
        </p:txBody>
      </p:sp>
      <p:sp>
        <p:nvSpPr>
          <p:cNvPr id="20" name="Oval 19"/>
          <p:cNvSpPr/>
          <p:nvPr/>
        </p:nvSpPr>
        <p:spPr>
          <a:xfrm>
            <a:off x="10300305" y="2372784"/>
            <a:ext cx="520095" cy="520095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o4</a:t>
            </a:r>
            <a:endParaRPr lang="en-US" sz="1400" dirty="0"/>
          </a:p>
        </p:txBody>
      </p:sp>
      <p:sp>
        <p:nvSpPr>
          <p:cNvPr id="21" name="Oval 20"/>
          <p:cNvSpPr/>
          <p:nvPr/>
        </p:nvSpPr>
        <p:spPr>
          <a:xfrm>
            <a:off x="10833705" y="2372784"/>
            <a:ext cx="520095" cy="520095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o5</a:t>
            </a:r>
            <a:endParaRPr lang="en-US" sz="1400" dirty="0"/>
          </a:p>
        </p:txBody>
      </p:sp>
      <p:grpSp>
        <p:nvGrpSpPr>
          <p:cNvPr id="54" name="Group 53"/>
          <p:cNvGrpSpPr/>
          <p:nvPr/>
        </p:nvGrpSpPr>
        <p:grpSpPr>
          <a:xfrm>
            <a:off x="7327900" y="3718830"/>
            <a:ext cx="3276600" cy="2872264"/>
            <a:chOff x="5029200" y="1962150"/>
            <a:chExt cx="3276600" cy="2872264"/>
          </a:xfrm>
        </p:grpSpPr>
        <p:cxnSp>
          <p:nvCxnSpPr>
            <p:cNvPr id="55" name="Straight Arrow Connector 54"/>
            <p:cNvCxnSpPr/>
            <p:nvPr/>
          </p:nvCxnSpPr>
          <p:spPr>
            <a:xfrm>
              <a:off x="5562600" y="3943350"/>
              <a:ext cx="274320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Straight Arrow Connector 55"/>
            <p:cNvCxnSpPr/>
            <p:nvPr/>
          </p:nvCxnSpPr>
          <p:spPr>
            <a:xfrm flipV="1">
              <a:off x="5562600" y="1962150"/>
              <a:ext cx="0" cy="19812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57" name="TextBox 56"/>
            <p:cNvSpPr txBox="1"/>
            <p:nvPr/>
          </p:nvSpPr>
          <p:spPr>
            <a:xfrm>
              <a:off x="7442609" y="4465082"/>
              <a:ext cx="6142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time</a:t>
              </a:r>
              <a:endParaRPr lang="en-US" dirty="0"/>
            </a:p>
          </p:txBody>
        </p:sp>
        <p:cxnSp>
          <p:nvCxnSpPr>
            <p:cNvPr id="58" name="Straight Connector 57"/>
            <p:cNvCxnSpPr/>
            <p:nvPr/>
          </p:nvCxnSpPr>
          <p:spPr>
            <a:xfrm>
              <a:off x="5562600" y="3943350"/>
              <a:ext cx="0" cy="1143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9" name="TextBox 58"/>
            <p:cNvSpPr txBox="1"/>
            <p:nvPr/>
          </p:nvSpPr>
          <p:spPr>
            <a:xfrm>
              <a:off x="5410200" y="409575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0</a:t>
              </a:r>
              <a:endParaRPr lang="en-US" dirty="0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6475443" y="3940056"/>
              <a:ext cx="0" cy="1143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1" name="TextBox 60"/>
            <p:cNvSpPr txBox="1"/>
            <p:nvPr/>
          </p:nvSpPr>
          <p:spPr>
            <a:xfrm>
              <a:off x="6324600" y="409575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1</a:t>
              </a:r>
              <a:endParaRPr lang="en-US" dirty="0"/>
            </a:p>
          </p:txBody>
        </p:sp>
        <p:cxnSp>
          <p:nvCxnSpPr>
            <p:cNvPr id="62" name="Straight Connector 61"/>
            <p:cNvCxnSpPr/>
            <p:nvPr/>
          </p:nvCxnSpPr>
          <p:spPr>
            <a:xfrm>
              <a:off x="7313643" y="3961884"/>
              <a:ext cx="0" cy="1143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3" name="TextBox 62"/>
            <p:cNvSpPr txBox="1"/>
            <p:nvPr/>
          </p:nvSpPr>
          <p:spPr>
            <a:xfrm>
              <a:off x="7162800" y="4117578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2</a:t>
              </a:r>
              <a:endParaRPr lang="en-US" dirty="0"/>
            </a:p>
          </p:txBody>
        </p:sp>
        <p:cxnSp>
          <p:nvCxnSpPr>
            <p:cNvPr id="64" name="Straight Connector 63"/>
            <p:cNvCxnSpPr/>
            <p:nvPr/>
          </p:nvCxnSpPr>
          <p:spPr>
            <a:xfrm>
              <a:off x="8035003" y="3943350"/>
              <a:ext cx="0" cy="1143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5" name="TextBox 64"/>
            <p:cNvSpPr txBox="1"/>
            <p:nvPr/>
          </p:nvSpPr>
          <p:spPr>
            <a:xfrm>
              <a:off x="7884160" y="4099044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3</a:t>
              </a:r>
              <a:endParaRPr lang="en-US" dirty="0"/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5049670" y="3486150"/>
              <a:ext cx="4103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dirty="0" smtClean="0"/>
                <a:t>g1</a:t>
              </a:r>
              <a:endParaRPr lang="en-US" dirty="0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5029200" y="2495550"/>
              <a:ext cx="4103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dirty="0" smtClean="0"/>
                <a:t>g2</a:t>
              </a:r>
              <a:endParaRPr lang="en-US" dirty="0"/>
            </a:p>
          </p:txBody>
        </p:sp>
        <p:grpSp>
          <p:nvGrpSpPr>
            <p:cNvPr id="68" name="Group 67"/>
            <p:cNvGrpSpPr/>
            <p:nvPr/>
          </p:nvGrpSpPr>
          <p:grpSpPr>
            <a:xfrm>
              <a:off x="5410200" y="2495550"/>
              <a:ext cx="457200" cy="1371600"/>
              <a:chOff x="5410200" y="2495550"/>
              <a:chExt cx="457200" cy="1371600"/>
            </a:xfrm>
          </p:grpSpPr>
          <p:sp>
            <p:nvSpPr>
              <p:cNvPr id="85" name="Oval 84"/>
              <p:cNvSpPr/>
              <p:nvPr/>
            </p:nvSpPr>
            <p:spPr>
              <a:xfrm>
                <a:off x="5410200" y="3409950"/>
                <a:ext cx="457200" cy="457200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i1</a:t>
                </a:r>
                <a:endParaRPr lang="en-US" sz="1400" dirty="0"/>
              </a:p>
            </p:txBody>
          </p:sp>
          <p:sp>
            <p:nvSpPr>
              <p:cNvPr id="86" name="Oval 85"/>
              <p:cNvSpPr/>
              <p:nvPr/>
            </p:nvSpPr>
            <p:spPr>
              <a:xfrm>
                <a:off x="5410200" y="2495550"/>
                <a:ext cx="457200" cy="457200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i3</a:t>
                </a:r>
                <a:endParaRPr lang="en-US" sz="1400" dirty="0"/>
              </a:p>
            </p:txBody>
          </p:sp>
        </p:grpSp>
        <p:sp>
          <p:nvSpPr>
            <p:cNvPr id="69" name="Oval 68"/>
            <p:cNvSpPr/>
            <p:nvPr/>
          </p:nvSpPr>
          <p:spPr>
            <a:xfrm>
              <a:off x="6248400" y="2952750"/>
              <a:ext cx="457200" cy="4572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i2</a:t>
              </a:r>
              <a:endParaRPr lang="en-US" sz="1400" dirty="0"/>
            </a:p>
          </p:txBody>
        </p:sp>
        <p:grpSp>
          <p:nvGrpSpPr>
            <p:cNvPr id="70" name="Group 69"/>
            <p:cNvGrpSpPr/>
            <p:nvPr/>
          </p:nvGrpSpPr>
          <p:grpSpPr>
            <a:xfrm>
              <a:off x="5867400" y="3409950"/>
              <a:ext cx="838200" cy="457200"/>
              <a:chOff x="5867400" y="3409950"/>
              <a:chExt cx="838200" cy="457200"/>
            </a:xfrm>
          </p:grpSpPr>
          <p:sp>
            <p:nvSpPr>
              <p:cNvPr id="83" name="Oval 82"/>
              <p:cNvSpPr/>
              <p:nvPr/>
            </p:nvSpPr>
            <p:spPr>
              <a:xfrm>
                <a:off x="6248400" y="3409950"/>
                <a:ext cx="457200" cy="457200"/>
              </a:xfrm>
              <a:prstGeom prst="ellipse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o1</a:t>
                </a:r>
                <a:endParaRPr lang="en-US" sz="1400" dirty="0"/>
              </a:p>
            </p:txBody>
          </p:sp>
          <p:cxnSp>
            <p:nvCxnSpPr>
              <p:cNvPr id="84" name="Straight Arrow Connector 83"/>
              <p:cNvCxnSpPr>
                <a:stCxn id="85" idx="6"/>
                <a:endCxn id="83" idx="2"/>
              </p:cNvCxnSpPr>
              <p:nvPr/>
            </p:nvCxnSpPr>
            <p:spPr>
              <a:xfrm>
                <a:off x="5867400" y="3638550"/>
                <a:ext cx="381000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71" name="Group 70"/>
            <p:cNvGrpSpPr/>
            <p:nvPr/>
          </p:nvGrpSpPr>
          <p:grpSpPr>
            <a:xfrm>
              <a:off x="6705600" y="2495550"/>
              <a:ext cx="838200" cy="1143000"/>
              <a:chOff x="6705600" y="2495550"/>
              <a:chExt cx="838200" cy="1143000"/>
            </a:xfrm>
          </p:grpSpPr>
          <p:sp>
            <p:nvSpPr>
              <p:cNvPr id="81" name="Oval 80"/>
              <p:cNvSpPr/>
              <p:nvPr/>
            </p:nvSpPr>
            <p:spPr>
              <a:xfrm>
                <a:off x="7086600" y="2495550"/>
                <a:ext cx="457200" cy="457200"/>
              </a:xfrm>
              <a:prstGeom prst="ellipse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o4</a:t>
                </a:r>
                <a:endParaRPr lang="en-US" sz="1400" dirty="0"/>
              </a:p>
            </p:txBody>
          </p:sp>
          <p:cxnSp>
            <p:nvCxnSpPr>
              <p:cNvPr id="82" name="Straight Arrow Connector 81"/>
              <p:cNvCxnSpPr>
                <a:stCxn id="83" idx="6"/>
              </p:cNvCxnSpPr>
              <p:nvPr/>
            </p:nvCxnSpPr>
            <p:spPr>
              <a:xfrm flipV="1">
                <a:off x="6705600" y="2724150"/>
                <a:ext cx="381000" cy="91440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/>
            <p:cNvGrpSpPr/>
            <p:nvPr/>
          </p:nvGrpSpPr>
          <p:grpSpPr>
            <a:xfrm>
              <a:off x="6705600" y="3181350"/>
              <a:ext cx="838200" cy="685800"/>
              <a:chOff x="6705600" y="3181350"/>
              <a:chExt cx="838200" cy="685800"/>
            </a:xfrm>
          </p:grpSpPr>
          <p:sp>
            <p:nvSpPr>
              <p:cNvPr id="79" name="Oval 78"/>
              <p:cNvSpPr/>
              <p:nvPr/>
            </p:nvSpPr>
            <p:spPr>
              <a:xfrm>
                <a:off x="7086600" y="3409950"/>
                <a:ext cx="457200" cy="457200"/>
              </a:xfrm>
              <a:prstGeom prst="ellipse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o3</a:t>
                </a:r>
                <a:endParaRPr lang="en-US" sz="1400" dirty="0"/>
              </a:p>
            </p:txBody>
          </p:sp>
          <p:cxnSp>
            <p:nvCxnSpPr>
              <p:cNvPr id="80" name="Straight Arrow Connector 79"/>
              <p:cNvCxnSpPr>
                <a:stCxn id="69" idx="6"/>
                <a:endCxn id="79" idx="1"/>
              </p:cNvCxnSpPr>
              <p:nvPr/>
            </p:nvCxnSpPr>
            <p:spPr>
              <a:xfrm>
                <a:off x="6705600" y="3181350"/>
                <a:ext cx="447955" cy="295555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73" name="Group 72"/>
            <p:cNvGrpSpPr/>
            <p:nvPr/>
          </p:nvGrpSpPr>
          <p:grpSpPr>
            <a:xfrm>
              <a:off x="5867400" y="2495550"/>
              <a:ext cx="838200" cy="457200"/>
              <a:chOff x="5867400" y="2495550"/>
              <a:chExt cx="838200" cy="457200"/>
            </a:xfrm>
          </p:grpSpPr>
          <p:sp>
            <p:nvSpPr>
              <p:cNvPr id="77" name="Oval 76"/>
              <p:cNvSpPr/>
              <p:nvPr/>
            </p:nvSpPr>
            <p:spPr>
              <a:xfrm>
                <a:off x="6248400" y="2495550"/>
                <a:ext cx="457200" cy="457200"/>
              </a:xfrm>
              <a:prstGeom prst="ellipse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o2</a:t>
                </a:r>
                <a:endParaRPr lang="en-US" sz="1400" dirty="0"/>
              </a:p>
            </p:txBody>
          </p:sp>
          <p:cxnSp>
            <p:nvCxnSpPr>
              <p:cNvPr id="78" name="Straight Arrow Connector 77"/>
              <p:cNvCxnSpPr>
                <a:stCxn id="86" idx="6"/>
                <a:endCxn id="77" idx="2"/>
              </p:cNvCxnSpPr>
              <p:nvPr/>
            </p:nvCxnSpPr>
            <p:spPr>
              <a:xfrm>
                <a:off x="5867400" y="2724150"/>
                <a:ext cx="381000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74" name="Group 73"/>
            <p:cNvGrpSpPr/>
            <p:nvPr/>
          </p:nvGrpSpPr>
          <p:grpSpPr>
            <a:xfrm>
              <a:off x="7543800" y="2495550"/>
              <a:ext cx="685800" cy="1143000"/>
              <a:chOff x="7543800" y="2495550"/>
              <a:chExt cx="685800" cy="1143000"/>
            </a:xfrm>
          </p:grpSpPr>
          <p:sp>
            <p:nvSpPr>
              <p:cNvPr id="75" name="Oval 74"/>
              <p:cNvSpPr/>
              <p:nvPr/>
            </p:nvSpPr>
            <p:spPr>
              <a:xfrm>
                <a:off x="7772400" y="2495550"/>
                <a:ext cx="457200" cy="457200"/>
              </a:xfrm>
              <a:prstGeom prst="ellipse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o5</a:t>
                </a:r>
                <a:endParaRPr lang="en-US" sz="1400" dirty="0"/>
              </a:p>
            </p:txBody>
          </p:sp>
          <p:cxnSp>
            <p:nvCxnSpPr>
              <p:cNvPr id="76" name="Straight Arrow Connector 75"/>
              <p:cNvCxnSpPr>
                <a:stCxn id="79" idx="6"/>
                <a:endCxn id="75" idx="3"/>
              </p:cNvCxnSpPr>
              <p:nvPr/>
            </p:nvCxnSpPr>
            <p:spPr>
              <a:xfrm flipV="1">
                <a:off x="7543800" y="2885795"/>
                <a:ext cx="295555" cy="752755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87591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Worst-case delay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Many logic design problems depend on worst-case delay from any primary input to any primary output.</a:t>
            </a:r>
          </a:p>
          <a:p>
            <a:r>
              <a:rPr lang="en-US" dirty="0" smtClean="0"/>
              <a:t>Determined by the critical path(s) through the logic.</a:t>
            </a:r>
          </a:p>
          <a:p>
            <a:pPr lvl="1"/>
            <a:r>
              <a:rPr lang="en-US" dirty="0" smtClean="0"/>
              <a:t>Label distance to each node in forward and backward directions.</a:t>
            </a:r>
          </a:p>
          <a:p>
            <a:pPr lvl="1"/>
            <a:r>
              <a:rPr lang="en-US" dirty="0" smtClean="0"/>
              <a:t>Critical nodes do not move.</a:t>
            </a:r>
          </a:p>
          <a:p>
            <a:r>
              <a:rPr lang="en-US" dirty="0" smtClean="0"/>
              <a:t>Delay model:</a:t>
            </a:r>
          </a:p>
          <a:p>
            <a:pPr lvl="1"/>
            <a:r>
              <a:rPr lang="en-US" dirty="0" smtClean="0"/>
              <a:t>Directed edges.</a:t>
            </a:r>
          </a:p>
          <a:p>
            <a:pPr lvl="1"/>
            <a:r>
              <a:rPr lang="en-US" dirty="0" smtClean="0"/>
              <a:t>Delay weights on logic gate nodes.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pic>
        <p:nvPicPr>
          <p:cNvPr id="11" name="Content Placeholder 10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8425" y="2667794"/>
            <a:ext cx="4629150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6963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Delay 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To reduce worst-case delay, must speed up all the critical paths.</a:t>
            </a:r>
          </a:p>
          <a:p>
            <a:r>
              <a:rPr lang="en-US" dirty="0" smtClean="0"/>
              <a:t>Find a </a:t>
            </a:r>
            <a:r>
              <a:rPr lang="en-US" dirty="0" err="1" smtClean="0"/>
              <a:t>custet</a:t>
            </a:r>
            <a:r>
              <a:rPr lang="en-US" dirty="0" smtClean="0"/>
              <a:t> through the critical path:</a:t>
            </a:r>
          </a:p>
          <a:p>
            <a:pPr lvl="1"/>
            <a:r>
              <a:rPr lang="en-US" dirty="0" smtClean="0"/>
              <a:t>Removing </a:t>
            </a:r>
            <a:r>
              <a:rPr lang="en-US" dirty="0" err="1" smtClean="0"/>
              <a:t>cutset</a:t>
            </a:r>
            <a:r>
              <a:rPr lang="en-US" dirty="0" smtClean="0"/>
              <a:t> edges eliminates all paths from primary inputs to primary outputs.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pic>
        <p:nvPicPr>
          <p:cNvPr id="6" name="Content Placeholder 10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8425" y="2667794"/>
            <a:ext cx="4629150" cy="2667000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8297333" y="3166533"/>
            <a:ext cx="508000" cy="1113367"/>
          </a:xfrm>
          <a:prstGeom prst="line">
            <a:avLst/>
          </a:prstGeom>
          <a:ln w="76200">
            <a:prstDash val="sysDash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9653058" y="3035300"/>
            <a:ext cx="434975" cy="1491589"/>
          </a:xfrm>
          <a:prstGeom prst="line">
            <a:avLst/>
          </a:prstGeom>
          <a:ln w="76200">
            <a:prstDash val="sysDash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7543800" y="3594100"/>
            <a:ext cx="0" cy="893233"/>
          </a:xfrm>
          <a:prstGeom prst="line">
            <a:avLst/>
          </a:prstGeom>
          <a:ln w="76200">
            <a:prstDash val="sysDash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6846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1351</Words>
  <Application>Microsoft Office PowerPoint</Application>
  <PresentationFormat>Widescreen</PresentationFormat>
  <Paragraphs>321</Paragraphs>
  <Slides>32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8" baseType="lpstr">
      <vt:lpstr>Arial</vt:lpstr>
      <vt:lpstr>Calibri</vt:lpstr>
      <vt:lpstr>Calibri Light</vt:lpstr>
      <vt:lpstr>Cambria Math</vt:lpstr>
      <vt:lpstr>Symbol</vt:lpstr>
      <vt:lpstr>Office Theme</vt:lpstr>
      <vt:lpstr>Combinational logic</vt:lpstr>
      <vt:lpstr>Topics</vt:lpstr>
      <vt:lpstr>Event model</vt:lpstr>
      <vt:lpstr>How gates process events</vt:lpstr>
      <vt:lpstr>Gate delay models</vt:lpstr>
      <vt:lpstr>Combinational logic networks</vt:lpstr>
      <vt:lpstr>Event propagation</vt:lpstr>
      <vt:lpstr>Worst-case delay</vt:lpstr>
      <vt:lpstr>Delay optimization</vt:lpstr>
      <vt:lpstr>Gain and reliability</vt:lpstr>
      <vt:lpstr>Saturating inverter model</vt:lpstr>
      <vt:lpstr>Gain and signal levels</vt:lpstr>
      <vt:lpstr>Gain and delay</vt:lpstr>
      <vt:lpstr>Gain and delay example</vt:lpstr>
      <vt:lpstr>Transistor-level view of-slow rising inputs</vt:lpstr>
      <vt:lpstr>Step vs. ramp input</vt:lpstr>
      <vt:lpstr>Delay and power</vt:lpstr>
      <vt:lpstr>Signal integrity</vt:lpstr>
      <vt:lpstr>Power supply and reliability</vt:lpstr>
      <vt:lpstr>Example: metal wire resistance</vt:lpstr>
      <vt:lpstr>Power/ground wiring</vt:lpstr>
      <vt:lpstr>Pin inductance</vt:lpstr>
      <vt:lpstr>Example: processor pinout</vt:lpstr>
      <vt:lpstr>Circuit effects of power/ground noise</vt:lpstr>
      <vt:lpstr>Ground bounce and current</vt:lpstr>
      <vt:lpstr>Ground bounce and output levels</vt:lpstr>
      <vt:lpstr>Ground bounce and cascaded gates</vt:lpstr>
      <vt:lpstr>Current demands</vt:lpstr>
      <vt:lpstr>Decoupling</vt:lpstr>
      <vt:lpstr>Decoupling capacitor analysis</vt:lpstr>
      <vt:lpstr>Noise and I/O coupling</vt:lpstr>
      <vt:lpstr>Miller effect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Early History</dc:title>
  <dc:creator>Marilyn</dc:creator>
  <cp:lastModifiedBy>Marilyn</cp:lastModifiedBy>
  <cp:revision>23</cp:revision>
  <dcterms:created xsi:type="dcterms:W3CDTF">2016-05-14T01:06:14Z</dcterms:created>
  <dcterms:modified xsi:type="dcterms:W3CDTF">2016-05-24T00:31:52Z</dcterms:modified>
</cp:coreProperties>
</file>